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91" r:id="rId2"/>
    <p:sldId id="256" r:id="rId3"/>
    <p:sldId id="267" r:id="rId4"/>
    <p:sldId id="258" r:id="rId5"/>
    <p:sldId id="257" r:id="rId6"/>
    <p:sldId id="266" r:id="rId7"/>
    <p:sldId id="272" r:id="rId8"/>
    <p:sldId id="282" r:id="rId9"/>
    <p:sldId id="269" r:id="rId10"/>
    <p:sldId id="275" r:id="rId11"/>
    <p:sldId id="274" r:id="rId12"/>
    <p:sldId id="286" r:id="rId13"/>
    <p:sldId id="288" r:id="rId14"/>
    <p:sldId id="289" r:id="rId15"/>
    <p:sldId id="271" r:id="rId16"/>
    <p:sldId id="273" r:id="rId17"/>
    <p:sldId id="276" r:id="rId18"/>
    <p:sldId id="277" r:id="rId19"/>
    <p:sldId id="279" r:id="rId20"/>
    <p:sldId id="278" r:id="rId21"/>
    <p:sldId id="265" r:id="rId22"/>
    <p:sldId id="285" r:id="rId23"/>
    <p:sldId id="287" r:id="rId24"/>
    <p:sldId id="290" r:id="rId25"/>
    <p:sldId id="294" r:id="rId26"/>
    <p:sldId id="268" r:id="rId27"/>
    <p:sldId id="296" r:id="rId28"/>
    <p:sldId id="297" r:id="rId29"/>
    <p:sldId id="295" r:id="rId30"/>
    <p:sldId id="298" r:id="rId31"/>
    <p:sldId id="299" r:id="rId32"/>
    <p:sldId id="260" r:id="rId33"/>
    <p:sldId id="280" r:id="rId34"/>
    <p:sldId id="302" r:id="rId35"/>
    <p:sldId id="301" r:id="rId36"/>
    <p:sldId id="303" r:id="rId37"/>
    <p:sldId id="304" r:id="rId38"/>
    <p:sldId id="262" r:id="rId39"/>
    <p:sldId id="281" r:id="rId40"/>
    <p:sldId id="284" r:id="rId41"/>
    <p:sldId id="261" r:id="rId42"/>
    <p:sldId id="25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9733-ADB1-FD6E-658D-5FE627A8293A}" v="69" dt="2022-12-09T20:32:54.705"/>
    <p1510:client id="{6A0443EF-6313-825C-9822-19BBD41ADFB5}" v="2294" dt="2022-12-09T19:37:15.463"/>
    <p1510:client id="{7E2A1170-82AF-F52D-6641-5035FF329A79}" v="71" dt="2022-12-09T02:23:11.551"/>
    <p1510:client id="{7E778A36-F0D2-F29A-2040-861A22AF4102}" v="2044" dt="2022-12-09T19:38:28.428"/>
    <p1510:client id="{9854DFF0-A9C1-4CA7-B2E3-D74EDD7A140B}" v="320" dt="2022-12-09T02:29:24.649"/>
    <p1510:client id="{A208350E-FAB4-EC8C-90D9-B0316DD1CE5E}" v="720" dt="2022-12-09T19:32:10.453"/>
    <p1510:client id="{C766E057-C7C6-42B5-8936-D78C8101FF4E}" v="400" dt="2022-12-09T20:43:14.187"/>
    <p1510:client id="{E958C5A0-CC49-B4FF-8554-ACDEF56BD7C1}" v="431" dt="2022-12-09T16:03:18.333"/>
    <p1510:client id="{F3578558-A332-44ED-B237-9D7A810080AB}" v="12" dt="2022-12-09T19:22:59.0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12/19/2022</a:t>
            </a:fld>
            <a:endParaRPr lang="en-US"/>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847304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41BC61-5547-4A60-8DA1-6699760D9972}" type="datetime1">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2752960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12/19/2022</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310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4ED5C-5A53-433E-8A55-46F54CE81DA5}" type="datetime1">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3849512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12/19/2022</a:t>
            </a:fld>
            <a:endParaRPr lang="en-US"/>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282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AB71B9-2624-4F21-93EE-35A78B1A0DAD}" type="datetime1">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02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D37C2A-BE2E-4840-A907-3254E2916C96}" type="datetime1">
              <a:rPr lang="en-US" smtClean="0"/>
              <a:t>12/19/2022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117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5CD215-1C45-48A0-8534-39FFE8A7C95A}" type="datetime1">
              <a:rPr lang="en-US" smtClean="0"/>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2640699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12/19/2022</a:t>
            </a:fld>
            <a:endParaRPr lang="en-US"/>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98539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12/19/2022</a:t>
            </a:fld>
            <a:endParaRPr lang="en-US"/>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341391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12/19/2022</a:t>
            </a:fld>
            <a:endParaRPr lang="en-US"/>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p>
        </p:txBody>
      </p:sp>
    </p:spTree>
    <p:extLst>
      <p:ext uri="{BB962C8B-B14F-4D97-AF65-F5344CB8AC3E}">
        <p14:creationId xmlns:p14="http://schemas.microsoft.com/office/powerpoint/2010/main" val="69704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12/19/2022</a:t>
            </a:fld>
            <a:endParaRPr lang="en-US"/>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678598"/>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52" r:id="rId4"/>
    <p:sldLayoutId id="2147483753" r:id="rId5"/>
    <p:sldLayoutId id="2147483758" r:id="rId6"/>
    <p:sldLayoutId id="2147483754" r:id="rId7"/>
    <p:sldLayoutId id="2147483755" r:id="rId8"/>
    <p:sldLayoutId id="2147483756" r:id="rId9"/>
    <p:sldLayoutId id="2147483757" r:id="rId10"/>
    <p:sldLayoutId id="2147483759"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ogo, histogram&#10;&#10;Description automatically generated">
            <a:extLst>
              <a:ext uri="{FF2B5EF4-FFF2-40B4-BE49-F238E27FC236}">
                <a16:creationId xmlns:a16="http://schemas.microsoft.com/office/drawing/2014/main" id="{9BFAE504-7982-72B5-31C6-E921B278AA51}"/>
              </a:ext>
            </a:extLst>
          </p:cNvPr>
          <p:cNvPicPr>
            <a:picLocks noChangeAspect="1"/>
          </p:cNvPicPr>
          <p:nvPr/>
        </p:nvPicPr>
        <p:blipFill>
          <a:blip r:embed="rId2"/>
          <a:stretch>
            <a:fillRect/>
          </a:stretch>
        </p:blipFill>
        <p:spPr>
          <a:xfrm>
            <a:off x="3622222" y="955222"/>
            <a:ext cx="4933949" cy="4933949"/>
          </a:xfrm>
          <a:prstGeom prst="rect">
            <a:avLst/>
          </a:prstGeom>
          <a:ln>
            <a:noFill/>
          </a:ln>
          <a:effectLst>
            <a:softEdge rad="112500"/>
          </a:effectLst>
        </p:spPr>
      </p:pic>
    </p:spTree>
    <p:extLst>
      <p:ext uri="{BB962C8B-B14F-4D97-AF65-F5344CB8AC3E}">
        <p14:creationId xmlns:p14="http://schemas.microsoft.com/office/powerpoint/2010/main" val="26538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chart&#10;&#10;Description automatically generated">
            <a:extLst>
              <a:ext uri="{FF2B5EF4-FFF2-40B4-BE49-F238E27FC236}">
                <a16:creationId xmlns:a16="http://schemas.microsoft.com/office/drawing/2014/main" id="{77ACA9E7-C1E5-265F-23F2-7217C289234F}"/>
              </a:ext>
            </a:extLst>
          </p:cNvPr>
          <p:cNvPicPr>
            <a:picLocks noGrp="1" noChangeAspect="1"/>
          </p:cNvPicPr>
          <p:nvPr>
            <p:ph idx="1"/>
          </p:nvPr>
        </p:nvPicPr>
        <p:blipFill>
          <a:blip r:embed="rId2"/>
          <a:stretch>
            <a:fillRect/>
          </a:stretch>
        </p:blipFill>
        <p:spPr>
          <a:xfrm>
            <a:off x="343821" y="764510"/>
            <a:ext cx="4303690" cy="2663914"/>
          </a:xfrm>
        </p:spPr>
      </p:pic>
      <p:pic>
        <p:nvPicPr>
          <p:cNvPr id="9" name="Picture 9" descr="Chart, box and whisker chart&#10;&#10;Description automatically generated">
            <a:extLst>
              <a:ext uri="{FF2B5EF4-FFF2-40B4-BE49-F238E27FC236}">
                <a16:creationId xmlns:a16="http://schemas.microsoft.com/office/drawing/2014/main" id="{C690D66E-8F87-F712-1B85-2CD652A6CC40}"/>
              </a:ext>
            </a:extLst>
          </p:cNvPr>
          <p:cNvPicPr>
            <a:picLocks noChangeAspect="1"/>
          </p:cNvPicPr>
          <p:nvPr/>
        </p:nvPicPr>
        <p:blipFill>
          <a:blip r:embed="rId3"/>
          <a:stretch>
            <a:fillRect/>
          </a:stretch>
        </p:blipFill>
        <p:spPr>
          <a:xfrm>
            <a:off x="5690315" y="830110"/>
            <a:ext cx="4997003" cy="2525413"/>
          </a:xfrm>
          <a:prstGeom prst="rect">
            <a:avLst/>
          </a:prstGeom>
        </p:spPr>
      </p:pic>
      <p:sp>
        <p:nvSpPr>
          <p:cNvPr id="10" name="Arrow: Right 9">
            <a:extLst>
              <a:ext uri="{FF2B5EF4-FFF2-40B4-BE49-F238E27FC236}">
                <a16:creationId xmlns:a16="http://schemas.microsoft.com/office/drawing/2014/main" id="{8ADA5DBB-B495-2827-0DBD-7D6E12A85E56}"/>
              </a:ext>
            </a:extLst>
          </p:cNvPr>
          <p:cNvSpPr/>
          <p:nvPr/>
        </p:nvSpPr>
        <p:spPr>
          <a:xfrm>
            <a:off x="4845676" y="1856704"/>
            <a:ext cx="847859" cy="472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B85E8F3-8C78-DA9B-9E95-D34143C7EEC8}"/>
              </a:ext>
            </a:extLst>
          </p:cNvPr>
          <p:cNvSpPr/>
          <p:nvPr/>
        </p:nvSpPr>
        <p:spPr>
          <a:xfrm>
            <a:off x="4735668" y="5312535"/>
            <a:ext cx="858591" cy="482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A picture containing graphical user interface&#10;&#10;Description automatically generated">
            <a:extLst>
              <a:ext uri="{FF2B5EF4-FFF2-40B4-BE49-F238E27FC236}">
                <a16:creationId xmlns:a16="http://schemas.microsoft.com/office/drawing/2014/main" id="{631A0552-4BE6-4E6D-A334-42B21D1E369D}"/>
              </a:ext>
            </a:extLst>
          </p:cNvPr>
          <p:cNvPicPr>
            <a:picLocks noChangeAspect="1"/>
          </p:cNvPicPr>
          <p:nvPr/>
        </p:nvPicPr>
        <p:blipFill>
          <a:blip r:embed="rId4"/>
          <a:stretch>
            <a:fillRect/>
          </a:stretch>
        </p:blipFill>
        <p:spPr>
          <a:xfrm>
            <a:off x="5689645" y="4232253"/>
            <a:ext cx="3184571" cy="2428875"/>
          </a:xfrm>
          <a:prstGeom prst="rect">
            <a:avLst/>
          </a:prstGeom>
        </p:spPr>
      </p:pic>
      <p:sp>
        <p:nvSpPr>
          <p:cNvPr id="15" name="TextBox 14">
            <a:extLst>
              <a:ext uri="{FF2B5EF4-FFF2-40B4-BE49-F238E27FC236}">
                <a16:creationId xmlns:a16="http://schemas.microsoft.com/office/drawing/2014/main" id="{7E5F381C-DF56-F112-A654-4ACBBCC8CE37}"/>
              </a:ext>
            </a:extLst>
          </p:cNvPr>
          <p:cNvSpPr txBox="1"/>
          <p:nvPr/>
        </p:nvSpPr>
        <p:spPr>
          <a:xfrm>
            <a:off x="150253" y="104640"/>
            <a:ext cx="50522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ea typeface="Meiryo"/>
              </a:rPr>
              <a:t>The refractive index matrix</a:t>
            </a:r>
            <a:endParaRPr lang="en-US" sz="2400" b="1">
              <a:solidFill>
                <a:srgbClr val="FF0000"/>
              </a:solidFill>
            </a:endParaRPr>
          </a:p>
        </p:txBody>
      </p:sp>
      <p:sp>
        <p:nvSpPr>
          <p:cNvPr id="16" name="TextBox 15">
            <a:extLst>
              <a:ext uri="{FF2B5EF4-FFF2-40B4-BE49-F238E27FC236}">
                <a16:creationId xmlns:a16="http://schemas.microsoft.com/office/drawing/2014/main" id="{0463335A-3619-097B-DA92-1B3412FDC0DA}"/>
              </a:ext>
            </a:extLst>
          </p:cNvPr>
          <p:cNvSpPr txBox="1"/>
          <p:nvPr/>
        </p:nvSpPr>
        <p:spPr>
          <a:xfrm>
            <a:off x="345583" y="3565301"/>
            <a:ext cx="55980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rPr>
              <a:t>The Wi-Fi source matrix</a:t>
            </a:r>
            <a:r>
              <a:rPr lang="en-US" sz="2400"/>
              <a:t>​</a:t>
            </a:r>
          </a:p>
        </p:txBody>
      </p:sp>
      <p:pic>
        <p:nvPicPr>
          <p:cNvPr id="17" name="Picture 17" descr="Chart&#10;&#10;Description automatically generated">
            <a:extLst>
              <a:ext uri="{FF2B5EF4-FFF2-40B4-BE49-F238E27FC236}">
                <a16:creationId xmlns:a16="http://schemas.microsoft.com/office/drawing/2014/main" id="{36A4D007-8CF6-3E3B-10B5-43CEBF54667B}"/>
              </a:ext>
            </a:extLst>
          </p:cNvPr>
          <p:cNvPicPr>
            <a:picLocks noChangeAspect="1"/>
          </p:cNvPicPr>
          <p:nvPr/>
        </p:nvPicPr>
        <p:blipFill>
          <a:blip r:embed="rId5"/>
          <a:stretch>
            <a:fillRect/>
          </a:stretch>
        </p:blipFill>
        <p:spPr>
          <a:xfrm>
            <a:off x="409977" y="4230336"/>
            <a:ext cx="4277932" cy="2625890"/>
          </a:xfrm>
          <a:prstGeom prst="rect">
            <a:avLst/>
          </a:prstGeom>
        </p:spPr>
      </p:pic>
      <p:pic>
        <p:nvPicPr>
          <p:cNvPr id="18" name="Picture 18">
            <a:extLst>
              <a:ext uri="{FF2B5EF4-FFF2-40B4-BE49-F238E27FC236}">
                <a16:creationId xmlns:a16="http://schemas.microsoft.com/office/drawing/2014/main" id="{CEFEF02C-CAC3-5815-6085-1736AA5F9F82}"/>
              </a:ext>
            </a:extLst>
          </p:cNvPr>
          <p:cNvPicPr>
            <a:picLocks noChangeAspect="1"/>
          </p:cNvPicPr>
          <p:nvPr/>
        </p:nvPicPr>
        <p:blipFill>
          <a:blip r:embed="rId6"/>
          <a:stretch>
            <a:fillRect/>
          </a:stretch>
        </p:blipFill>
        <p:spPr>
          <a:xfrm>
            <a:off x="1114156" y="5004650"/>
            <a:ext cx="476250" cy="476250"/>
          </a:xfrm>
          <a:prstGeom prst="rect">
            <a:avLst/>
          </a:prstGeom>
        </p:spPr>
      </p:pic>
    </p:spTree>
    <p:extLst>
      <p:ext uri="{BB962C8B-B14F-4D97-AF65-F5344CB8AC3E}">
        <p14:creationId xmlns:p14="http://schemas.microsoft.com/office/powerpoint/2010/main" val="410240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0F7CF-A24E-D243-2FB0-74785F17BA26}"/>
              </a:ext>
            </a:extLst>
          </p:cNvPr>
          <p:cNvSpPr>
            <a:spLocks noGrp="1"/>
          </p:cNvSpPr>
          <p:nvPr>
            <p:ph type="title"/>
          </p:nvPr>
        </p:nvSpPr>
        <p:spPr>
          <a:xfrm>
            <a:off x="723129" y="1941058"/>
            <a:ext cx="3611029" cy="1862345"/>
          </a:xfrm>
        </p:spPr>
        <p:txBody>
          <a:bodyPr>
            <a:normAutofit/>
          </a:bodyPr>
          <a:lstStyle/>
          <a:p>
            <a:r>
              <a:rPr lang="en-US" sz="2000">
                <a:ea typeface="Meiryo"/>
              </a:rPr>
              <a:t>What we need to do is we know A and C we need to get B</a:t>
            </a:r>
          </a:p>
        </p:txBody>
      </p:sp>
      <p:sp>
        <p:nvSpPr>
          <p:cNvPr id="27"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2" descr="A picture containing chart&#10;&#10;Description automatically generated">
            <a:extLst>
              <a:ext uri="{FF2B5EF4-FFF2-40B4-BE49-F238E27FC236}">
                <a16:creationId xmlns:a16="http://schemas.microsoft.com/office/drawing/2014/main" id="{F888BF2D-F9EE-8F97-0684-4CC39E873FC4}"/>
              </a:ext>
            </a:extLst>
          </p:cNvPr>
          <p:cNvPicPr>
            <a:picLocks noChangeAspect="1"/>
          </p:cNvPicPr>
          <p:nvPr/>
        </p:nvPicPr>
        <p:blipFill>
          <a:blip r:embed="rId2"/>
          <a:stretch>
            <a:fillRect/>
          </a:stretch>
        </p:blipFill>
        <p:spPr>
          <a:xfrm>
            <a:off x="5089157" y="998240"/>
            <a:ext cx="6514470" cy="3680674"/>
          </a:xfrm>
          <a:prstGeom prst="rect">
            <a:avLst/>
          </a:prstGeom>
        </p:spPr>
      </p:pic>
      <p:sp>
        <p:nvSpPr>
          <p:cNvPr id="29"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80CC-43B3-D79C-C48D-15BFC92E0DC4}"/>
              </a:ext>
            </a:extLst>
          </p:cNvPr>
          <p:cNvSpPr txBox="1"/>
          <p:nvPr/>
        </p:nvSpPr>
        <p:spPr>
          <a:xfrm>
            <a:off x="5669387" y="4786647"/>
            <a:ext cx="14086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0000"/>
                </a:solidFill>
                <a:ea typeface="Meiryo"/>
              </a:rPr>
              <a:t>known</a:t>
            </a:r>
            <a:endParaRPr lang="en-US" b="1">
              <a:solidFill>
                <a:srgbClr val="FF0000"/>
              </a:solidFill>
            </a:endParaRPr>
          </a:p>
        </p:txBody>
      </p:sp>
      <p:sp>
        <p:nvSpPr>
          <p:cNvPr id="7" name="TextBox 6">
            <a:extLst>
              <a:ext uri="{FF2B5EF4-FFF2-40B4-BE49-F238E27FC236}">
                <a16:creationId xmlns:a16="http://schemas.microsoft.com/office/drawing/2014/main" id="{BA415305-7A68-C566-125D-14418B6DBA0C}"/>
              </a:ext>
            </a:extLst>
          </p:cNvPr>
          <p:cNvSpPr txBox="1"/>
          <p:nvPr/>
        </p:nvSpPr>
        <p:spPr>
          <a:xfrm>
            <a:off x="7654343" y="477806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Meiryo"/>
                <a:ea typeface="Meiryo"/>
              </a:rPr>
              <a:t>unknown</a:t>
            </a:r>
            <a:endParaRPr lang="en-US"/>
          </a:p>
        </p:txBody>
      </p:sp>
      <p:sp>
        <p:nvSpPr>
          <p:cNvPr id="8" name="TextBox 7">
            <a:extLst>
              <a:ext uri="{FF2B5EF4-FFF2-40B4-BE49-F238E27FC236}">
                <a16:creationId xmlns:a16="http://schemas.microsoft.com/office/drawing/2014/main" id="{CE2AEAE2-3313-020B-7049-9AB4C6AFAB5F}"/>
              </a:ext>
            </a:extLst>
          </p:cNvPr>
          <p:cNvSpPr txBox="1"/>
          <p:nvPr/>
        </p:nvSpPr>
        <p:spPr>
          <a:xfrm>
            <a:off x="10219386" y="477806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ea typeface="Meiryo"/>
              </a:rPr>
              <a:t>known</a:t>
            </a:r>
            <a:endParaRPr lang="en-US"/>
          </a:p>
        </p:txBody>
      </p:sp>
      <p:sp>
        <p:nvSpPr>
          <p:cNvPr id="9" name="TextBox 8">
            <a:extLst>
              <a:ext uri="{FF2B5EF4-FFF2-40B4-BE49-F238E27FC236}">
                <a16:creationId xmlns:a16="http://schemas.microsoft.com/office/drawing/2014/main" id="{741853FB-8B24-2A78-7D9F-E6767288DBD9}"/>
              </a:ext>
            </a:extLst>
          </p:cNvPr>
          <p:cNvSpPr txBox="1"/>
          <p:nvPr/>
        </p:nvSpPr>
        <p:spPr>
          <a:xfrm>
            <a:off x="723260" y="4315316"/>
            <a:ext cx="310166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ea typeface="Meiryo"/>
              </a:rPr>
              <a:t>A problem that computer is not good at</a:t>
            </a:r>
            <a:endParaRPr lang="en-US" sz="2000">
              <a:ea typeface="Meiryo"/>
            </a:endParaRPr>
          </a:p>
        </p:txBody>
      </p:sp>
    </p:spTree>
    <p:extLst>
      <p:ext uri="{BB962C8B-B14F-4D97-AF65-F5344CB8AC3E}">
        <p14:creationId xmlns:p14="http://schemas.microsoft.com/office/powerpoint/2010/main" val="39118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5" name="Rectangle 1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667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C6FE3-7DF6-03F1-0A74-2CE77FACE958}"/>
              </a:ext>
            </a:extLst>
          </p:cNvPr>
          <p:cNvSpPr>
            <a:spLocks noGrp="1"/>
          </p:cNvSpPr>
          <p:nvPr>
            <p:ph type="title"/>
          </p:nvPr>
        </p:nvSpPr>
        <p:spPr>
          <a:xfrm>
            <a:off x="1244077" y="907127"/>
            <a:ext cx="5904895" cy="2153381"/>
          </a:xfrm>
        </p:spPr>
        <p:txBody>
          <a:bodyPr vert="horz" lIns="109728" tIns="109728" rIns="109728" bIns="91440" rtlCol="0" anchor="ctr">
            <a:noAutofit/>
          </a:bodyPr>
          <a:lstStyle/>
          <a:p>
            <a:pPr>
              <a:lnSpc>
                <a:spcPct val="125000"/>
              </a:lnSpc>
            </a:pPr>
            <a:r>
              <a:rPr lang="en-US" sz="2400" b="0" cap="all">
                <a:solidFill>
                  <a:schemeClr val="bg1"/>
                </a:solidFill>
                <a:ea typeface="Meiryo"/>
              </a:rPr>
              <a:t>Change </a:t>
            </a:r>
            <a:br>
              <a:rPr lang="en-US" sz="2400" b="0" cap="all">
                <a:solidFill>
                  <a:schemeClr val="bg1"/>
                </a:solidFill>
                <a:ea typeface="Meiryo"/>
              </a:rPr>
            </a:br>
            <a:r>
              <a:rPr lang="en-US" sz="2400" b="0" cap="all">
                <a:solidFill>
                  <a:schemeClr val="bg1"/>
                </a:solidFill>
                <a:ea typeface="Meiryo"/>
              </a:rPr>
              <a:t>a matrix-matrix multiply into </a:t>
            </a:r>
            <a:br>
              <a:rPr lang="en-US" sz="2400" b="0" cap="all">
                <a:solidFill>
                  <a:schemeClr val="bg1"/>
                </a:solidFill>
                <a:ea typeface="Meiryo"/>
              </a:rPr>
            </a:br>
            <a:r>
              <a:rPr lang="en-US" sz="2400" b="0" cap="all">
                <a:solidFill>
                  <a:schemeClr val="bg1"/>
                </a:solidFill>
                <a:ea typeface="Meiryo"/>
              </a:rPr>
              <a:t>a matrix-vector multiply</a:t>
            </a:r>
          </a:p>
        </p:txBody>
      </p:sp>
      <p:sp>
        <p:nvSpPr>
          <p:cNvPr id="21" name="Rectangle 20">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3" y="9307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669498-C5BC-43DB-B1ED-B064CDC05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6226" y="3461003"/>
            <a:ext cx="5757766" cy="33969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6BEA0B-CED2-401C-B1D4-B98406B94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8457"/>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0D93E1FB-ECA1-85E0-AC37-53805A3510F8}"/>
              </a:ext>
            </a:extLst>
          </p:cNvPr>
          <p:cNvPicPr>
            <a:picLocks noGrp="1" noChangeAspect="1"/>
          </p:cNvPicPr>
          <p:nvPr>
            <p:ph idx="1"/>
          </p:nvPr>
        </p:nvPicPr>
        <p:blipFill>
          <a:blip r:embed="rId2"/>
          <a:stretch>
            <a:fillRect/>
          </a:stretch>
        </p:blipFill>
        <p:spPr>
          <a:xfrm>
            <a:off x="7185011" y="3736548"/>
            <a:ext cx="4296770" cy="2599448"/>
          </a:xfrm>
          <a:prstGeom prst="rect">
            <a:avLst/>
          </a:prstGeom>
        </p:spPr>
      </p:pic>
      <p:sp>
        <p:nvSpPr>
          <p:cNvPr id="31" name="Rectangle 30">
            <a:extLst>
              <a:ext uri="{FF2B5EF4-FFF2-40B4-BE49-F238E27FC236}">
                <a16:creationId xmlns:a16="http://schemas.microsoft.com/office/drawing/2014/main" id="{45CF0E02-A624-4106-A6C4-89C0BE9C6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2" descr="A picture containing chart&#10;&#10;Description automatically generated">
            <a:extLst>
              <a:ext uri="{FF2B5EF4-FFF2-40B4-BE49-F238E27FC236}">
                <a16:creationId xmlns:a16="http://schemas.microsoft.com/office/drawing/2014/main" id="{428E927B-71DA-52DF-A1CA-98D4F0E6AA94}"/>
              </a:ext>
            </a:extLst>
          </p:cNvPr>
          <p:cNvPicPr>
            <a:picLocks noChangeAspect="1"/>
          </p:cNvPicPr>
          <p:nvPr/>
        </p:nvPicPr>
        <p:blipFill>
          <a:blip r:embed="rId3"/>
          <a:stretch>
            <a:fillRect/>
          </a:stretch>
        </p:blipFill>
        <p:spPr>
          <a:xfrm>
            <a:off x="7116069" y="210760"/>
            <a:ext cx="4723198" cy="2664045"/>
          </a:xfrm>
          <a:prstGeom prst="rect">
            <a:avLst/>
          </a:prstGeom>
        </p:spPr>
      </p:pic>
      <p:sp>
        <p:nvSpPr>
          <p:cNvPr id="7" name="Arrow: Down 6">
            <a:extLst>
              <a:ext uri="{FF2B5EF4-FFF2-40B4-BE49-F238E27FC236}">
                <a16:creationId xmlns:a16="http://schemas.microsoft.com/office/drawing/2014/main" id="{9EB2A95E-3697-4C67-3962-B311075047AE}"/>
              </a:ext>
            </a:extLst>
          </p:cNvPr>
          <p:cNvSpPr/>
          <p:nvPr/>
        </p:nvSpPr>
        <p:spPr>
          <a:xfrm>
            <a:off x="9028627" y="3031900"/>
            <a:ext cx="568816" cy="10088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F5E1FD3B-FEA3-4BFF-4D25-6AA9DD6D5E1D}"/>
              </a:ext>
            </a:extLst>
          </p:cNvPr>
          <p:cNvSpPr txBox="1"/>
          <p:nvPr/>
        </p:nvSpPr>
        <p:spPr>
          <a:xfrm>
            <a:off x="1726220" y="3935681"/>
            <a:ext cx="343401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FF0000"/>
                </a:solidFill>
                <a:ea typeface="Meiryo"/>
              </a:rPr>
              <a:t>A problem that computers are very good at!</a:t>
            </a:r>
          </a:p>
          <a:p>
            <a:r>
              <a:rPr lang="en-US" sz="3200" b="1">
                <a:solidFill>
                  <a:srgbClr val="FF0000"/>
                </a:solidFill>
                <a:ea typeface="Meiryo"/>
              </a:rPr>
              <a:t>——solve linear system</a:t>
            </a:r>
          </a:p>
        </p:txBody>
      </p:sp>
      <p:sp>
        <p:nvSpPr>
          <p:cNvPr id="10" name="TextBox 9">
            <a:extLst>
              <a:ext uri="{FF2B5EF4-FFF2-40B4-BE49-F238E27FC236}">
                <a16:creationId xmlns:a16="http://schemas.microsoft.com/office/drawing/2014/main" id="{EB07B213-70AC-38C5-7C58-4C039E369B1C}"/>
              </a:ext>
            </a:extLst>
          </p:cNvPr>
          <p:cNvSpPr txBox="1"/>
          <p:nvPr/>
        </p:nvSpPr>
        <p:spPr>
          <a:xfrm>
            <a:off x="7764886" y="6260515"/>
            <a:ext cx="14086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solidFill>
                  <a:srgbClr val="FF0000"/>
                </a:solidFill>
                <a:ea typeface="Meiryo"/>
              </a:rPr>
              <a:t>known</a:t>
            </a:r>
            <a:endParaRPr lang="en-US" sz="1400" b="1">
              <a:solidFill>
                <a:srgbClr val="FF0000"/>
              </a:solidFill>
            </a:endParaRPr>
          </a:p>
        </p:txBody>
      </p:sp>
      <p:sp>
        <p:nvSpPr>
          <p:cNvPr id="14" name="TextBox 13">
            <a:extLst>
              <a:ext uri="{FF2B5EF4-FFF2-40B4-BE49-F238E27FC236}">
                <a16:creationId xmlns:a16="http://schemas.microsoft.com/office/drawing/2014/main" id="{EF2DADBF-CC71-BEE0-0E01-90D9DBC33365}"/>
              </a:ext>
            </a:extLst>
          </p:cNvPr>
          <p:cNvSpPr txBox="1"/>
          <p:nvPr/>
        </p:nvSpPr>
        <p:spPr>
          <a:xfrm>
            <a:off x="9178342" y="627198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latin typeface="Meiryo"/>
                <a:ea typeface="Meiryo"/>
              </a:rPr>
              <a:t>unknown</a:t>
            </a:r>
            <a:endParaRPr lang="en-US" sz="1400"/>
          </a:p>
        </p:txBody>
      </p:sp>
      <p:sp>
        <p:nvSpPr>
          <p:cNvPr id="18" name="TextBox 17">
            <a:extLst>
              <a:ext uri="{FF2B5EF4-FFF2-40B4-BE49-F238E27FC236}">
                <a16:creationId xmlns:a16="http://schemas.microsoft.com/office/drawing/2014/main" id="{8E82AA39-E99E-1F52-9E7D-BE3448F7F70E}"/>
              </a:ext>
            </a:extLst>
          </p:cNvPr>
          <p:cNvSpPr txBox="1"/>
          <p:nvPr/>
        </p:nvSpPr>
        <p:spPr>
          <a:xfrm>
            <a:off x="10640491" y="633214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ea typeface="Meiryo"/>
              </a:rPr>
              <a:t>known</a:t>
            </a:r>
            <a:endParaRPr lang="en-US" sz="1400"/>
          </a:p>
        </p:txBody>
      </p:sp>
    </p:spTree>
    <p:extLst>
      <p:ext uri="{BB962C8B-B14F-4D97-AF65-F5344CB8AC3E}">
        <p14:creationId xmlns:p14="http://schemas.microsoft.com/office/powerpoint/2010/main" val="40891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85E52-E9EE-5FEB-A98B-EDD9AAB3D0DF}"/>
              </a:ext>
            </a:extLst>
          </p:cNvPr>
          <p:cNvSpPr>
            <a:spLocks noGrp="1"/>
          </p:cNvSpPr>
          <p:nvPr>
            <p:ph type="title"/>
          </p:nvPr>
        </p:nvSpPr>
        <p:spPr>
          <a:xfrm>
            <a:off x="642918" y="1072110"/>
            <a:ext cx="3611029" cy="1862345"/>
          </a:xfrm>
        </p:spPr>
        <p:txBody>
          <a:bodyPr>
            <a:normAutofit/>
          </a:bodyPr>
          <a:lstStyle/>
          <a:p>
            <a:pPr>
              <a:lnSpc>
                <a:spcPct val="140000"/>
              </a:lnSpc>
            </a:pPr>
            <a:r>
              <a:rPr lang="en-US" sz="2300">
                <a:ea typeface="Meiryo"/>
              </a:rPr>
              <a:t>After a very complicated but exciting algorithm </a:t>
            </a:r>
            <a:endParaRPr lang="en-US" sz="2300"/>
          </a:p>
        </p:txBody>
      </p:sp>
      <p:sp>
        <p:nvSpPr>
          <p:cNvPr id="13" name="Rectangle 1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5AAB92-3603-E0DB-0A96-0F130DEA2F49}"/>
              </a:ext>
            </a:extLst>
          </p:cNvPr>
          <p:cNvSpPr>
            <a:spLocks noGrp="1"/>
          </p:cNvSpPr>
          <p:nvPr>
            <p:ph idx="1"/>
          </p:nvPr>
        </p:nvSpPr>
        <p:spPr>
          <a:xfrm>
            <a:off x="637874" y="2934455"/>
            <a:ext cx="3616073" cy="2840139"/>
          </a:xfrm>
        </p:spPr>
        <p:txBody>
          <a:bodyPr anchor="t">
            <a:normAutofit/>
          </a:bodyPr>
          <a:lstStyle/>
          <a:p>
            <a:r>
              <a:rPr lang="en-US" b="0">
                <a:ea typeface="Meiryo"/>
              </a:rPr>
              <a:t>We turn a</a:t>
            </a:r>
            <a:r>
              <a:rPr lang="en-US">
                <a:ea typeface="Meiryo"/>
              </a:rPr>
              <a:t> 381*236 </a:t>
            </a:r>
            <a:r>
              <a:rPr lang="en-US" b="0">
                <a:ea typeface="Meiryo"/>
              </a:rPr>
              <a:t>matrix calculation into</a:t>
            </a:r>
            <a:r>
              <a:rPr lang="en-US">
                <a:ea typeface="Meiryo"/>
              </a:rPr>
              <a:t> </a:t>
            </a:r>
            <a:r>
              <a:rPr lang="en-US" b="0">
                <a:ea typeface="Meiryo"/>
              </a:rPr>
              <a:t>a </a:t>
            </a:r>
            <a:r>
              <a:rPr lang="en-US">
                <a:ea typeface="Meiryo"/>
              </a:rPr>
              <a:t>89,916*89,916 </a:t>
            </a:r>
            <a:r>
              <a:rPr lang="en-US" b="0">
                <a:ea typeface="Meiryo"/>
              </a:rPr>
              <a:t>matrix calculation</a:t>
            </a:r>
          </a:p>
          <a:p>
            <a:r>
              <a:rPr lang="en-US">
                <a:solidFill>
                  <a:srgbClr val="FF0000"/>
                </a:solidFill>
                <a:ea typeface="Meiryo"/>
              </a:rPr>
              <a:t>The price of turning matrix into vector!</a:t>
            </a:r>
          </a:p>
        </p:txBody>
      </p:sp>
      <p:sp>
        <p:nvSpPr>
          <p:cNvPr id="15" name="Rectangle 1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 schematic&#10;&#10;Description automatically generated">
            <a:extLst>
              <a:ext uri="{FF2B5EF4-FFF2-40B4-BE49-F238E27FC236}">
                <a16:creationId xmlns:a16="http://schemas.microsoft.com/office/drawing/2014/main" id="{4F91E14D-4EF8-2EF5-3A77-D0B61DDFA71D}"/>
              </a:ext>
            </a:extLst>
          </p:cNvPr>
          <p:cNvPicPr>
            <a:picLocks noChangeAspect="1"/>
          </p:cNvPicPr>
          <p:nvPr/>
        </p:nvPicPr>
        <p:blipFill>
          <a:blip r:embed="rId2"/>
          <a:stretch>
            <a:fillRect/>
          </a:stretch>
        </p:blipFill>
        <p:spPr>
          <a:xfrm>
            <a:off x="4810259" y="1033510"/>
            <a:ext cx="7218607" cy="5005627"/>
          </a:xfrm>
          <a:prstGeom prst="rect">
            <a:avLst/>
          </a:prstGeom>
        </p:spPr>
      </p:pic>
      <p:sp>
        <p:nvSpPr>
          <p:cNvPr id="6" name="TextBox 5">
            <a:extLst>
              <a:ext uri="{FF2B5EF4-FFF2-40B4-BE49-F238E27FC236}">
                <a16:creationId xmlns:a16="http://schemas.microsoft.com/office/drawing/2014/main" id="{786ECD38-61E2-4C48-B43E-AD7A5BFF8EE4}"/>
              </a:ext>
            </a:extLst>
          </p:cNvPr>
          <p:cNvSpPr txBox="1"/>
          <p:nvPr/>
        </p:nvSpPr>
        <p:spPr>
          <a:xfrm>
            <a:off x="2312831" y="230746"/>
            <a:ext cx="24308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C00000"/>
                </a:solidFill>
                <a:ea typeface="Meiryo"/>
              </a:rPr>
              <a:t>381*236=89916</a:t>
            </a:r>
          </a:p>
        </p:txBody>
      </p:sp>
    </p:spTree>
    <p:extLst>
      <p:ext uri="{BB962C8B-B14F-4D97-AF65-F5344CB8AC3E}">
        <p14:creationId xmlns:p14="http://schemas.microsoft.com/office/powerpoint/2010/main" val="3076971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006E-A86E-7685-3110-3CD3EE42BF12}"/>
              </a:ext>
            </a:extLst>
          </p:cNvPr>
          <p:cNvSpPr>
            <a:spLocks noGrp="1"/>
          </p:cNvSpPr>
          <p:nvPr>
            <p:ph type="title"/>
          </p:nvPr>
        </p:nvSpPr>
        <p:spPr>
          <a:xfrm>
            <a:off x="159961" y="705113"/>
            <a:ext cx="3894930" cy="5197498"/>
          </a:xfrm>
        </p:spPr>
        <p:txBody>
          <a:bodyPr/>
          <a:lstStyle/>
          <a:p>
            <a:r>
              <a:rPr lang="en-US">
                <a:ea typeface="Meiryo"/>
              </a:rPr>
              <a:t>The matrix is too big for computer to solve directly</a:t>
            </a:r>
            <a:endParaRPr lang="en-US"/>
          </a:p>
        </p:txBody>
      </p:sp>
      <p:sp>
        <p:nvSpPr>
          <p:cNvPr id="3" name="Content Placeholder 2">
            <a:extLst>
              <a:ext uri="{FF2B5EF4-FFF2-40B4-BE49-F238E27FC236}">
                <a16:creationId xmlns:a16="http://schemas.microsoft.com/office/drawing/2014/main" id="{04966EF5-65EB-62C9-4003-9E55B79DB1DB}"/>
              </a:ext>
            </a:extLst>
          </p:cNvPr>
          <p:cNvSpPr>
            <a:spLocks noGrp="1"/>
          </p:cNvSpPr>
          <p:nvPr>
            <p:ph idx="1"/>
          </p:nvPr>
        </p:nvSpPr>
        <p:spPr>
          <a:xfrm>
            <a:off x="5376671" y="61170"/>
            <a:ext cx="6172412" cy="1602145"/>
          </a:xfrm>
        </p:spPr>
        <p:txBody>
          <a:bodyPr vert="horz" lIns="109728" tIns="109728" rIns="109728" bIns="91440" rtlCol="0" anchor="ctr">
            <a:noAutofit/>
          </a:bodyPr>
          <a:lstStyle/>
          <a:p>
            <a:pPr>
              <a:lnSpc>
                <a:spcPct val="100000"/>
              </a:lnSpc>
              <a:spcBef>
                <a:spcPts val="900"/>
              </a:spcBef>
            </a:pPr>
            <a:r>
              <a:rPr lang="en-US" sz="1900">
                <a:ea typeface="Meiryo"/>
              </a:rPr>
              <a:t>But clever mathematician invented a sparse matrix algorithm</a:t>
            </a:r>
            <a:endParaRPr lang="en-US"/>
          </a:p>
          <a:p>
            <a:pPr>
              <a:lnSpc>
                <a:spcPct val="100000"/>
              </a:lnSpc>
              <a:spcBef>
                <a:spcPts val="900"/>
              </a:spcBef>
            </a:pPr>
            <a:r>
              <a:rPr lang="en-US" sz="1900">
                <a:ea typeface="Meiryo"/>
              </a:rPr>
              <a:t>Only 0.00625% of our matrix has no zero value</a:t>
            </a:r>
          </a:p>
        </p:txBody>
      </p:sp>
      <p:pic>
        <p:nvPicPr>
          <p:cNvPr id="4" name="Picture 4" descr="Chart, scatter chart&#10;&#10;Description automatically generated">
            <a:extLst>
              <a:ext uri="{FF2B5EF4-FFF2-40B4-BE49-F238E27FC236}">
                <a16:creationId xmlns:a16="http://schemas.microsoft.com/office/drawing/2014/main" id="{C1BE439F-C874-9CE3-1CFD-E1C18ABF43F3}"/>
              </a:ext>
            </a:extLst>
          </p:cNvPr>
          <p:cNvPicPr>
            <a:picLocks noChangeAspect="1"/>
          </p:cNvPicPr>
          <p:nvPr/>
        </p:nvPicPr>
        <p:blipFill>
          <a:blip r:embed="rId2"/>
          <a:stretch>
            <a:fillRect/>
          </a:stretch>
        </p:blipFill>
        <p:spPr>
          <a:xfrm>
            <a:off x="4123386" y="1537357"/>
            <a:ext cx="5415566" cy="5189231"/>
          </a:xfrm>
          <a:prstGeom prst="rect">
            <a:avLst/>
          </a:prstGeom>
        </p:spPr>
      </p:pic>
      <p:sp>
        <p:nvSpPr>
          <p:cNvPr id="5" name="TextBox 4">
            <a:extLst>
              <a:ext uri="{FF2B5EF4-FFF2-40B4-BE49-F238E27FC236}">
                <a16:creationId xmlns:a16="http://schemas.microsoft.com/office/drawing/2014/main" id="{064D8B36-F59C-3354-0378-3A9B5996F317}"/>
              </a:ext>
            </a:extLst>
          </p:cNvPr>
          <p:cNvSpPr txBox="1"/>
          <p:nvPr/>
        </p:nvSpPr>
        <p:spPr>
          <a:xfrm>
            <a:off x="1223493" y="4816161"/>
            <a:ext cx="283603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ea typeface="Meiryo"/>
              </a:rPr>
              <a:t>But some of the elements are complex number</a:t>
            </a:r>
            <a:endParaRPr lang="en-US" sz="2400" b="1">
              <a:solidFill>
                <a:srgbClr val="FF0000"/>
              </a:solidFill>
            </a:endParaRPr>
          </a:p>
        </p:txBody>
      </p:sp>
      <p:sp>
        <p:nvSpPr>
          <p:cNvPr id="6" name="TextBox 5">
            <a:extLst>
              <a:ext uri="{FF2B5EF4-FFF2-40B4-BE49-F238E27FC236}">
                <a16:creationId xmlns:a16="http://schemas.microsoft.com/office/drawing/2014/main" id="{94CAC756-1E07-D7DC-FE92-25076A4CCBEF}"/>
              </a:ext>
            </a:extLst>
          </p:cNvPr>
          <p:cNvSpPr txBox="1"/>
          <p:nvPr/>
        </p:nvSpPr>
        <p:spPr>
          <a:xfrm>
            <a:off x="9058140" y="3810000"/>
            <a:ext cx="6573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ea typeface="Meiryo"/>
              </a:rPr>
              <a:t>*</a:t>
            </a:r>
            <a:endParaRPr lang="en-US" sz="2800" b="1"/>
          </a:p>
        </p:txBody>
      </p:sp>
      <p:pic>
        <p:nvPicPr>
          <p:cNvPr id="7" name="Picture 7" descr="A picture containing diagram&#10;&#10;Description automatically generated">
            <a:extLst>
              <a:ext uri="{FF2B5EF4-FFF2-40B4-BE49-F238E27FC236}">
                <a16:creationId xmlns:a16="http://schemas.microsoft.com/office/drawing/2014/main" id="{65A2CAF5-CB6C-2B84-A4A1-5D2EEB194B7B}"/>
              </a:ext>
            </a:extLst>
          </p:cNvPr>
          <p:cNvPicPr>
            <a:picLocks noChangeAspect="1"/>
          </p:cNvPicPr>
          <p:nvPr/>
        </p:nvPicPr>
        <p:blipFill>
          <a:blip r:embed="rId3"/>
          <a:stretch>
            <a:fillRect/>
          </a:stretch>
        </p:blipFill>
        <p:spPr>
          <a:xfrm>
            <a:off x="9389035" y="1835577"/>
            <a:ext cx="1205650" cy="4592792"/>
          </a:xfrm>
          <a:prstGeom prst="rect">
            <a:avLst/>
          </a:prstGeom>
        </p:spPr>
      </p:pic>
      <p:sp>
        <p:nvSpPr>
          <p:cNvPr id="8" name="TextBox 7">
            <a:extLst>
              <a:ext uri="{FF2B5EF4-FFF2-40B4-BE49-F238E27FC236}">
                <a16:creationId xmlns:a16="http://schemas.microsoft.com/office/drawing/2014/main" id="{0D30FCAB-1950-C6B5-E064-964EDD5E5B48}"/>
              </a:ext>
            </a:extLst>
          </p:cNvPr>
          <p:cNvSpPr txBox="1"/>
          <p:nvPr/>
        </p:nvSpPr>
        <p:spPr>
          <a:xfrm>
            <a:off x="10372859" y="3826098"/>
            <a:ext cx="61711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ea typeface="Meiryo"/>
              </a:rPr>
              <a:t>=</a:t>
            </a:r>
            <a:endParaRPr lang="en-US" sz="2000" b="1"/>
          </a:p>
        </p:txBody>
      </p:sp>
      <p:pic>
        <p:nvPicPr>
          <p:cNvPr id="9" name="Picture 9">
            <a:extLst>
              <a:ext uri="{FF2B5EF4-FFF2-40B4-BE49-F238E27FC236}">
                <a16:creationId xmlns:a16="http://schemas.microsoft.com/office/drawing/2014/main" id="{1505803B-60BD-CC0E-5945-CB694A7D82C4}"/>
              </a:ext>
            </a:extLst>
          </p:cNvPr>
          <p:cNvPicPr>
            <a:picLocks noChangeAspect="1"/>
          </p:cNvPicPr>
          <p:nvPr/>
        </p:nvPicPr>
        <p:blipFill>
          <a:blip r:embed="rId4"/>
          <a:stretch>
            <a:fillRect/>
          </a:stretch>
        </p:blipFill>
        <p:spPr>
          <a:xfrm>
            <a:off x="10685508" y="1778559"/>
            <a:ext cx="1510448" cy="4696092"/>
          </a:xfrm>
          <a:prstGeom prst="rect">
            <a:avLst/>
          </a:prstGeom>
        </p:spPr>
      </p:pic>
    </p:spTree>
    <p:extLst>
      <p:ext uri="{BB962C8B-B14F-4D97-AF65-F5344CB8AC3E}">
        <p14:creationId xmlns:p14="http://schemas.microsoft.com/office/powerpoint/2010/main" val="97296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1492441" y="1001124"/>
            <a:ext cx="10013709" cy="1030360"/>
          </a:xfrm>
        </p:spPr>
        <p:txBody>
          <a:bodyPr>
            <a:normAutofit/>
          </a:bodyPr>
          <a:lstStyle/>
          <a:p>
            <a:r>
              <a:rPr lang="en-US">
                <a:solidFill>
                  <a:schemeClr val="bg1"/>
                </a:solidFill>
                <a:ea typeface="Meiryo"/>
              </a:rPr>
              <a:t>Major Computation Requirement</a:t>
            </a:r>
            <a:endParaRPr lang="en-US">
              <a:solidFill>
                <a:schemeClr val="bg1"/>
              </a:solidFill>
            </a:endParaRPr>
          </a:p>
        </p:txBody>
      </p:sp>
      <p:sp>
        <p:nvSpPr>
          <p:cNvPr id="27"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BB140-8FE8-AE07-6376-6610E4C2C477}"/>
              </a:ext>
            </a:extLst>
          </p:cNvPr>
          <p:cNvSpPr>
            <a:spLocks noGrp="1"/>
          </p:cNvSpPr>
          <p:nvPr>
            <p:ph idx="1"/>
          </p:nvPr>
        </p:nvSpPr>
        <p:spPr>
          <a:xfrm>
            <a:off x="1535371" y="2702257"/>
            <a:ext cx="9935571" cy="3426158"/>
          </a:xfrm>
        </p:spPr>
        <p:txBody>
          <a:bodyPr anchor="t">
            <a:normAutofit/>
          </a:bodyPr>
          <a:lstStyle/>
          <a:p>
            <a:r>
              <a:rPr lang="en-US">
                <a:ea typeface="Meiryo"/>
              </a:rPr>
              <a:t>A Java Library with the following capabilities</a:t>
            </a:r>
          </a:p>
          <a:p>
            <a:pPr marL="285750" indent="-285750">
              <a:buFont typeface="Arial" panose="020B0503020204020204" pitchFamily="34" charset="0"/>
              <a:buChar char="•"/>
            </a:pPr>
            <a:r>
              <a:rPr lang="en-US">
                <a:ea typeface="Meiryo"/>
              </a:rPr>
              <a:t>Contains Data Structure to store a Sparse Complex Matrix</a:t>
            </a:r>
            <a:endParaRPr lang="en-US"/>
          </a:p>
          <a:p>
            <a:pPr marL="285750" indent="-285750">
              <a:buFont typeface="Arial" panose="020B0503020204020204" pitchFamily="34" charset="0"/>
              <a:buChar char="•"/>
            </a:pPr>
            <a:r>
              <a:rPr lang="en-US">
                <a:ea typeface="Meiryo"/>
              </a:rPr>
              <a:t>Solve a linear equation of Sparse Complex Matrices</a:t>
            </a:r>
          </a:p>
        </p:txBody>
      </p:sp>
    </p:spTree>
    <p:extLst>
      <p:ext uri="{BB962C8B-B14F-4D97-AF65-F5344CB8AC3E}">
        <p14:creationId xmlns:p14="http://schemas.microsoft.com/office/powerpoint/2010/main" val="1762082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CC28B861-856B-0C88-3F78-38141AF5456B}"/>
              </a:ext>
            </a:extLst>
          </p:cNvPr>
          <p:cNvPicPr>
            <a:picLocks noChangeAspect="1"/>
          </p:cNvPicPr>
          <p:nvPr/>
        </p:nvPicPr>
        <p:blipFill>
          <a:blip r:embed="rId2"/>
          <a:stretch>
            <a:fillRect/>
          </a:stretch>
        </p:blipFill>
        <p:spPr>
          <a:xfrm>
            <a:off x="380672" y="770153"/>
            <a:ext cx="11427123" cy="5216545"/>
          </a:xfrm>
          <a:prstGeom prst="rect">
            <a:avLst/>
          </a:prstGeom>
        </p:spPr>
      </p:pic>
    </p:spTree>
    <p:extLst>
      <p:ext uri="{BB962C8B-B14F-4D97-AF65-F5344CB8AC3E}">
        <p14:creationId xmlns:p14="http://schemas.microsoft.com/office/powerpoint/2010/main" val="2984797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FE43A11A-88F9-9CDA-B346-5653B060FA25}"/>
              </a:ext>
            </a:extLst>
          </p:cNvPr>
          <p:cNvPicPr>
            <a:picLocks noChangeAspect="1"/>
          </p:cNvPicPr>
          <p:nvPr/>
        </p:nvPicPr>
        <p:blipFill>
          <a:blip r:embed="rId2"/>
          <a:stretch>
            <a:fillRect/>
          </a:stretch>
        </p:blipFill>
        <p:spPr>
          <a:xfrm>
            <a:off x="238664" y="399873"/>
            <a:ext cx="5618671" cy="4304217"/>
          </a:xfrm>
          <a:prstGeom prst="rect">
            <a:avLst/>
          </a:prstGeom>
        </p:spPr>
      </p:pic>
      <p:pic>
        <p:nvPicPr>
          <p:cNvPr id="4" name="Picture 4" descr="Logo&#10;&#10;Description automatically generated">
            <a:extLst>
              <a:ext uri="{FF2B5EF4-FFF2-40B4-BE49-F238E27FC236}">
                <a16:creationId xmlns:a16="http://schemas.microsoft.com/office/drawing/2014/main" id="{CE512252-94B8-904A-E80C-3393C81DB8C5}"/>
              </a:ext>
            </a:extLst>
          </p:cNvPr>
          <p:cNvPicPr>
            <a:picLocks noChangeAspect="1"/>
          </p:cNvPicPr>
          <p:nvPr/>
        </p:nvPicPr>
        <p:blipFill>
          <a:blip r:embed="rId3"/>
          <a:stretch>
            <a:fillRect/>
          </a:stretch>
        </p:blipFill>
        <p:spPr>
          <a:xfrm>
            <a:off x="8088702" y="5243206"/>
            <a:ext cx="2743200" cy="713549"/>
          </a:xfrm>
          <a:prstGeom prst="rect">
            <a:avLst/>
          </a:prstGeom>
        </p:spPr>
      </p:pic>
      <p:pic>
        <p:nvPicPr>
          <p:cNvPr id="5" name="Picture 5" descr="Logo, company name&#10;&#10;Description automatically generated">
            <a:extLst>
              <a:ext uri="{FF2B5EF4-FFF2-40B4-BE49-F238E27FC236}">
                <a16:creationId xmlns:a16="http://schemas.microsoft.com/office/drawing/2014/main" id="{21383293-D2F9-937D-5E58-F6E9ACCF12E0}"/>
              </a:ext>
            </a:extLst>
          </p:cNvPr>
          <p:cNvPicPr>
            <a:picLocks noChangeAspect="1"/>
          </p:cNvPicPr>
          <p:nvPr/>
        </p:nvPicPr>
        <p:blipFill>
          <a:blip r:embed="rId4"/>
          <a:stretch>
            <a:fillRect/>
          </a:stretch>
        </p:blipFill>
        <p:spPr>
          <a:xfrm>
            <a:off x="1302588" y="5062593"/>
            <a:ext cx="2743200" cy="931002"/>
          </a:xfrm>
          <a:prstGeom prst="rect">
            <a:avLst/>
          </a:prstGeom>
        </p:spPr>
      </p:pic>
      <p:pic>
        <p:nvPicPr>
          <p:cNvPr id="6" name="Picture 16" descr="Text&#10;&#10;Description automatically generated">
            <a:extLst>
              <a:ext uri="{FF2B5EF4-FFF2-40B4-BE49-F238E27FC236}">
                <a16:creationId xmlns:a16="http://schemas.microsoft.com/office/drawing/2014/main" id="{212B820E-59AD-344D-C487-F35187C54236}"/>
              </a:ext>
            </a:extLst>
          </p:cNvPr>
          <p:cNvPicPr>
            <a:picLocks noChangeAspect="1"/>
          </p:cNvPicPr>
          <p:nvPr/>
        </p:nvPicPr>
        <p:blipFill>
          <a:blip r:embed="rId5"/>
          <a:stretch>
            <a:fillRect/>
          </a:stretch>
        </p:blipFill>
        <p:spPr>
          <a:xfrm>
            <a:off x="6392173" y="406468"/>
            <a:ext cx="5417387" cy="4377288"/>
          </a:xfrm>
          <a:prstGeom prst="rect">
            <a:avLst/>
          </a:prstGeom>
        </p:spPr>
      </p:pic>
    </p:spTree>
    <p:extLst>
      <p:ext uri="{BB962C8B-B14F-4D97-AF65-F5344CB8AC3E}">
        <p14:creationId xmlns:p14="http://schemas.microsoft.com/office/powerpoint/2010/main" val="2663102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41694B5-C6CA-1AE3-B89E-63E5F0B5C49B}"/>
              </a:ext>
            </a:extLst>
          </p:cNvPr>
          <p:cNvPicPr>
            <a:picLocks noChangeAspect="1"/>
          </p:cNvPicPr>
          <p:nvPr/>
        </p:nvPicPr>
        <p:blipFill>
          <a:blip r:embed="rId2"/>
          <a:stretch>
            <a:fillRect/>
          </a:stretch>
        </p:blipFill>
        <p:spPr>
          <a:xfrm>
            <a:off x="1403230" y="5220253"/>
            <a:ext cx="2743200" cy="931985"/>
          </a:xfrm>
          <a:prstGeom prst="rect">
            <a:avLst/>
          </a:prstGeom>
        </p:spPr>
      </p:pic>
      <p:pic>
        <p:nvPicPr>
          <p:cNvPr id="3" name="Picture 3" descr="Text&#10;&#10;Description automatically generated">
            <a:extLst>
              <a:ext uri="{FF2B5EF4-FFF2-40B4-BE49-F238E27FC236}">
                <a16:creationId xmlns:a16="http://schemas.microsoft.com/office/drawing/2014/main" id="{82520866-0195-14DC-D33E-ED4AAF4241F1}"/>
              </a:ext>
            </a:extLst>
          </p:cNvPr>
          <p:cNvPicPr>
            <a:picLocks noChangeAspect="1"/>
          </p:cNvPicPr>
          <p:nvPr/>
        </p:nvPicPr>
        <p:blipFill>
          <a:blip r:embed="rId3"/>
          <a:stretch>
            <a:fillRect/>
          </a:stretch>
        </p:blipFill>
        <p:spPr>
          <a:xfrm>
            <a:off x="310551" y="366705"/>
            <a:ext cx="5561162" cy="4428062"/>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1269C49C-B60F-557A-AE41-101E8FCC4A2D}"/>
              </a:ext>
            </a:extLst>
          </p:cNvPr>
          <p:cNvPicPr>
            <a:picLocks noChangeAspect="1"/>
          </p:cNvPicPr>
          <p:nvPr/>
        </p:nvPicPr>
        <p:blipFill>
          <a:blip r:embed="rId4"/>
          <a:stretch>
            <a:fillRect/>
          </a:stretch>
        </p:blipFill>
        <p:spPr>
          <a:xfrm>
            <a:off x="8117457" y="485955"/>
            <a:ext cx="3577086" cy="1788543"/>
          </a:xfrm>
          <a:prstGeom prst="rect">
            <a:avLst/>
          </a:prstGeom>
        </p:spPr>
      </p:pic>
      <p:pic>
        <p:nvPicPr>
          <p:cNvPr id="5" name="Picture 5">
            <a:extLst>
              <a:ext uri="{FF2B5EF4-FFF2-40B4-BE49-F238E27FC236}">
                <a16:creationId xmlns:a16="http://schemas.microsoft.com/office/drawing/2014/main" id="{C914AE11-09FD-A63B-E888-294A0D83C282}"/>
              </a:ext>
            </a:extLst>
          </p:cNvPr>
          <p:cNvPicPr>
            <a:picLocks noChangeAspect="1"/>
          </p:cNvPicPr>
          <p:nvPr/>
        </p:nvPicPr>
        <p:blipFill>
          <a:blip r:embed="rId5"/>
          <a:stretch>
            <a:fillRect/>
          </a:stretch>
        </p:blipFill>
        <p:spPr>
          <a:xfrm>
            <a:off x="6593456" y="2861445"/>
            <a:ext cx="2743200" cy="444995"/>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EC9120D2-18BD-D1EC-71AD-087603958340}"/>
              </a:ext>
            </a:extLst>
          </p:cNvPr>
          <p:cNvPicPr>
            <a:picLocks noChangeAspect="1"/>
          </p:cNvPicPr>
          <p:nvPr/>
        </p:nvPicPr>
        <p:blipFill>
          <a:blip r:embed="rId6"/>
          <a:stretch>
            <a:fillRect/>
          </a:stretch>
        </p:blipFill>
        <p:spPr>
          <a:xfrm>
            <a:off x="7456098" y="3901942"/>
            <a:ext cx="4109049" cy="578118"/>
          </a:xfrm>
          <a:prstGeom prst="rect">
            <a:avLst/>
          </a:prstGeom>
        </p:spPr>
      </p:pic>
      <p:pic>
        <p:nvPicPr>
          <p:cNvPr id="7" name="Picture 7">
            <a:extLst>
              <a:ext uri="{FF2B5EF4-FFF2-40B4-BE49-F238E27FC236}">
                <a16:creationId xmlns:a16="http://schemas.microsoft.com/office/drawing/2014/main" id="{06FEC7A4-0EFF-37EB-DAB5-4851139B2592}"/>
              </a:ext>
            </a:extLst>
          </p:cNvPr>
          <p:cNvPicPr>
            <a:picLocks noChangeAspect="1"/>
          </p:cNvPicPr>
          <p:nvPr/>
        </p:nvPicPr>
        <p:blipFill>
          <a:blip r:embed="rId7"/>
          <a:stretch>
            <a:fillRect/>
          </a:stretch>
        </p:blipFill>
        <p:spPr>
          <a:xfrm>
            <a:off x="8587057" y="5208467"/>
            <a:ext cx="2724150" cy="466725"/>
          </a:xfrm>
          <a:prstGeom prst="rect">
            <a:avLst/>
          </a:prstGeom>
        </p:spPr>
      </p:pic>
    </p:spTree>
    <p:extLst>
      <p:ext uri="{BB962C8B-B14F-4D97-AF65-F5344CB8AC3E}">
        <p14:creationId xmlns:p14="http://schemas.microsoft.com/office/powerpoint/2010/main" val="4234245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1492441" y="1001124"/>
            <a:ext cx="10013709" cy="1030360"/>
          </a:xfrm>
        </p:spPr>
        <p:txBody>
          <a:bodyPr>
            <a:normAutofit/>
          </a:bodyPr>
          <a:lstStyle/>
          <a:p>
            <a:r>
              <a:rPr lang="en-US">
                <a:solidFill>
                  <a:schemeClr val="bg1"/>
                </a:solidFill>
                <a:ea typeface="Meiryo"/>
              </a:rPr>
              <a:t>Interface with other Languages</a:t>
            </a:r>
            <a:endParaRPr lang="en-US">
              <a:solidFill>
                <a:schemeClr val="bg1"/>
              </a:solidFill>
            </a:endParaRPr>
          </a:p>
        </p:txBody>
      </p:sp>
      <p:sp>
        <p:nvSpPr>
          <p:cNvPr id="27"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Logo, company name&#10;&#10;Description automatically generated">
            <a:extLst>
              <a:ext uri="{FF2B5EF4-FFF2-40B4-BE49-F238E27FC236}">
                <a16:creationId xmlns:a16="http://schemas.microsoft.com/office/drawing/2014/main" id="{5D619FBF-62C2-DEB3-161A-9A70FE3B1DFB}"/>
              </a:ext>
            </a:extLst>
          </p:cNvPr>
          <p:cNvPicPr>
            <a:picLocks noChangeAspect="1"/>
          </p:cNvPicPr>
          <p:nvPr/>
        </p:nvPicPr>
        <p:blipFill>
          <a:blip r:embed="rId2"/>
          <a:stretch>
            <a:fillRect/>
          </a:stretch>
        </p:blipFill>
        <p:spPr>
          <a:xfrm>
            <a:off x="2165230" y="3071773"/>
            <a:ext cx="3433313" cy="1792755"/>
          </a:xfrm>
          <a:prstGeom prst="rect">
            <a:avLst/>
          </a:prstGeom>
        </p:spPr>
      </p:pic>
      <p:pic>
        <p:nvPicPr>
          <p:cNvPr id="7" name="Picture 7">
            <a:extLst>
              <a:ext uri="{FF2B5EF4-FFF2-40B4-BE49-F238E27FC236}">
                <a16:creationId xmlns:a16="http://schemas.microsoft.com/office/drawing/2014/main" id="{17CEED8A-1271-8AD0-3067-1A3FCA08B6BA}"/>
              </a:ext>
            </a:extLst>
          </p:cNvPr>
          <p:cNvPicPr>
            <a:picLocks noChangeAspect="1"/>
          </p:cNvPicPr>
          <p:nvPr/>
        </p:nvPicPr>
        <p:blipFill>
          <a:blip r:embed="rId3"/>
          <a:stretch>
            <a:fillRect/>
          </a:stretch>
        </p:blipFill>
        <p:spPr>
          <a:xfrm>
            <a:off x="7326702" y="3016370"/>
            <a:ext cx="3821501" cy="1903562"/>
          </a:xfrm>
          <a:prstGeom prst="rect">
            <a:avLst/>
          </a:prstGeom>
        </p:spPr>
      </p:pic>
    </p:spTree>
    <p:extLst>
      <p:ext uri="{BB962C8B-B14F-4D97-AF65-F5344CB8AC3E}">
        <p14:creationId xmlns:p14="http://schemas.microsoft.com/office/powerpoint/2010/main" val="508131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973503" y="1709530"/>
            <a:ext cx="3741303" cy="2154200"/>
          </a:xfrm>
        </p:spPr>
        <p:txBody>
          <a:bodyPr anchor="b">
            <a:normAutofit/>
          </a:bodyPr>
          <a:lstStyle/>
          <a:p>
            <a:r>
              <a:rPr lang="en-US" sz="3600" b="1">
                <a:solidFill>
                  <a:schemeClr val="bg1"/>
                </a:solidFill>
                <a:ea typeface="Meiryo"/>
              </a:rPr>
              <a:t>radiation</a:t>
            </a:r>
          </a:p>
        </p:txBody>
      </p:sp>
      <p:sp>
        <p:nvSpPr>
          <p:cNvPr id="3" name="Subtitle 2"/>
          <p:cNvSpPr>
            <a:spLocks noGrp="1"/>
          </p:cNvSpPr>
          <p:nvPr>
            <p:ph type="subTitle" idx="1"/>
          </p:nvPr>
        </p:nvSpPr>
        <p:spPr>
          <a:xfrm>
            <a:off x="7976915" y="4131099"/>
            <a:ext cx="3751260" cy="1741404"/>
          </a:xfrm>
        </p:spPr>
        <p:txBody>
          <a:bodyPr anchor="t">
            <a:normAutofit/>
          </a:bodyPr>
          <a:lstStyle/>
          <a:p>
            <a:pPr>
              <a:lnSpc>
                <a:spcPct val="140000"/>
              </a:lnSpc>
            </a:pPr>
            <a:r>
              <a:rPr lang="en-US" sz="1400">
                <a:solidFill>
                  <a:schemeClr val="bg1"/>
                </a:solidFill>
                <a:ea typeface="Meiryo"/>
              </a:rPr>
              <a:t>Abhinav Choudhary</a:t>
            </a:r>
          </a:p>
          <a:p>
            <a:pPr>
              <a:lnSpc>
                <a:spcPct val="140000"/>
              </a:lnSpc>
            </a:pPr>
            <a:r>
              <a:rPr lang="en-US" sz="1400">
                <a:solidFill>
                  <a:schemeClr val="bg1"/>
                </a:solidFill>
                <a:ea typeface="Meiryo"/>
              </a:rPr>
              <a:t>Souvik Dinda</a:t>
            </a:r>
          </a:p>
          <a:p>
            <a:pPr>
              <a:lnSpc>
                <a:spcPct val="140000"/>
              </a:lnSpc>
            </a:pPr>
            <a:r>
              <a:rPr lang="en-US" sz="1400" err="1">
                <a:solidFill>
                  <a:schemeClr val="bg1"/>
                </a:solidFill>
                <a:ea typeface="Meiryo"/>
              </a:rPr>
              <a:t>Zixiao</a:t>
            </a:r>
            <a:r>
              <a:rPr lang="en-US" sz="1400">
                <a:solidFill>
                  <a:schemeClr val="bg1"/>
                </a:solidFill>
                <a:ea typeface="Meiryo"/>
              </a:rPr>
              <a:t> Li</a:t>
            </a:r>
          </a:p>
          <a:p>
            <a:pPr>
              <a:lnSpc>
                <a:spcPct val="140000"/>
              </a:lnSpc>
            </a:pPr>
            <a:r>
              <a:rPr lang="en-US" sz="1400">
                <a:solidFill>
                  <a:schemeClr val="bg1"/>
                </a:solidFill>
                <a:ea typeface="Meiryo"/>
              </a:rPr>
              <a:t>Hariharan Sundaram</a:t>
            </a:r>
          </a:p>
        </p:txBody>
      </p:sp>
      <p:sp>
        <p:nvSpPr>
          <p:cNvPr id="36" name="Rectangle 35">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3455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A42757E4-8912-76B6-8523-3B2DFF23E898}"/>
              </a:ext>
            </a:extLst>
          </p:cNvPr>
          <p:cNvPicPr>
            <a:picLocks noChangeAspect="1"/>
          </p:cNvPicPr>
          <p:nvPr/>
        </p:nvPicPr>
        <p:blipFill>
          <a:blip r:embed="rId2"/>
          <a:stretch>
            <a:fillRect/>
          </a:stretch>
        </p:blipFill>
        <p:spPr>
          <a:xfrm>
            <a:off x="83323" y="1239386"/>
            <a:ext cx="7364678" cy="4586645"/>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Icon&#10;&#10;Description automatically generated">
            <a:extLst>
              <a:ext uri="{FF2B5EF4-FFF2-40B4-BE49-F238E27FC236}">
                <a16:creationId xmlns:a16="http://schemas.microsoft.com/office/drawing/2014/main" id="{D26B791F-318F-B37C-A85C-B3FF56FAC165}"/>
              </a:ext>
            </a:extLst>
          </p:cNvPr>
          <p:cNvPicPr>
            <a:picLocks noChangeAspect="1"/>
          </p:cNvPicPr>
          <p:nvPr/>
        </p:nvPicPr>
        <p:blipFill>
          <a:blip r:embed="rId2"/>
          <a:stretch>
            <a:fillRect/>
          </a:stretch>
        </p:blipFill>
        <p:spPr>
          <a:xfrm>
            <a:off x="4790536" y="657045"/>
            <a:ext cx="2438400" cy="2438400"/>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532E3C02-7368-84E1-8AA2-CA59F01A8324}"/>
              </a:ext>
            </a:extLst>
          </p:cNvPr>
          <p:cNvPicPr>
            <a:picLocks noChangeAspect="1"/>
          </p:cNvPicPr>
          <p:nvPr/>
        </p:nvPicPr>
        <p:blipFill>
          <a:blip r:embed="rId3"/>
          <a:stretch>
            <a:fillRect/>
          </a:stretch>
        </p:blipFill>
        <p:spPr>
          <a:xfrm>
            <a:off x="291320" y="4051270"/>
            <a:ext cx="1559583" cy="1659686"/>
          </a:xfrm>
          <a:prstGeom prst="rect">
            <a:avLst/>
          </a:prstGeom>
        </p:spPr>
      </p:pic>
      <p:sp>
        <p:nvSpPr>
          <p:cNvPr id="7" name="TextBox 6">
            <a:extLst>
              <a:ext uri="{FF2B5EF4-FFF2-40B4-BE49-F238E27FC236}">
                <a16:creationId xmlns:a16="http://schemas.microsoft.com/office/drawing/2014/main" id="{F0A22C3A-612C-97A2-A918-8A47637A3B94}"/>
              </a:ext>
            </a:extLst>
          </p:cNvPr>
          <p:cNvSpPr txBox="1"/>
          <p:nvPr/>
        </p:nvSpPr>
        <p:spPr>
          <a:xfrm>
            <a:off x="1906438" y="4508740"/>
            <a:ext cx="10003765" cy="12290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Arial"/>
                <a:cs typeface="Arial"/>
              </a:rPr>
              <a:t>Eigen is a C++ template library for linear algebra: matrices, vectors, numerical solvers, and related algorithms.</a:t>
            </a:r>
          </a:p>
          <a:p>
            <a:endParaRPr lang="en-US"/>
          </a:p>
          <a:p>
            <a:endParaRPr lang="en-US">
              <a:solidFill>
                <a:srgbClr val="252525"/>
              </a:solidFill>
              <a:latin typeface="Arial"/>
              <a:cs typeface="Arial"/>
            </a:endParaRPr>
          </a:p>
        </p:txBody>
      </p:sp>
    </p:spTree>
    <p:extLst>
      <p:ext uri="{BB962C8B-B14F-4D97-AF65-F5344CB8AC3E}">
        <p14:creationId xmlns:p14="http://schemas.microsoft.com/office/powerpoint/2010/main" val="4024824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1492441" y="1001124"/>
            <a:ext cx="10013709" cy="1030360"/>
          </a:xfrm>
        </p:spPr>
        <p:txBody>
          <a:bodyPr>
            <a:normAutofit/>
          </a:bodyPr>
          <a:lstStyle/>
          <a:p>
            <a:r>
              <a:rPr lang="en-US">
                <a:solidFill>
                  <a:schemeClr val="bg1"/>
                </a:solidFill>
                <a:ea typeface="Meiryo"/>
              </a:rPr>
              <a:t>Java Native Interface(JNI)</a:t>
            </a:r>
            <a:endParaRPr lang="en-US">
              <a:solidFill>
                <a:schemeClr val="bg1"/>
              </a:solidFill>
            </a:endParaRPr>
          </a:p>
        </p:txBody>
      </p:sp>
      <p:sp>
        <p:nvSpPr>
          <p:cNvPr id="27"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10;&#10;Description automatically generated">
            <a:extLst>
              <a:ext uri="{FF2B5EF4-FFF2-40B4-BE49-F238E27FC236}">
                <a16:creationId xmlns:a16="http://schemas.microsoft.com/office/drawing/2014/main" id="{88C2FA5B-CE9F-ED98-61B8-371954BC7B8A}"/>
              </a:ext>
            </a:extLst>
          </p:cNvPr>
          <p:cNvPicPr>
            <a:picLocks noChangeAspect="1"/>
          </p:cNvPicPr>
          <p:nvPr/>
        </p:nvPicPr>
        <p:blipFill>
          <a:blip r:embed="rId2"/>
          <a:stretch>
            <a:fillRect/>
          </a:stretch>
        </p:blipFill>
        <p:spPr>
          <a:xfrm>
            <a:off x="3631721" y="2835642"/>
            <a:ext cx="4942935" cy="3098906"/>
          </a:xfrm>
          <a:prstGeom prst="rect">
            <a:avLst/>
          </a:prstGeom>
        </p:spPr>
      </p:pic>
    </p:spTree>
    <p:extLst>
      <p:ext uri="{BB962C8B-B14F-4D97-AF65-F5344CB8AC3E}">
        <p14:creationId xmlns:p14="http://schemas.microsoft.com/office/powerpoint/2010/main" val="2570426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10950435-17B1-81D5-64A5-78B9F69ACE0D}"/>
              </a:ext>
            </a:extLst>
          </p:cNvPr>
          <p:cNvPicPr>
            <a:picLocks noChangeAspect="1"/>
          </p:cNvPicPr>
          <p:nvPr/>
        </p:nvPicPr>
        <p:blipFill>
          <a:blip r:embed="rId2"/>
          <a:stretch>
            <a:fillRect/>
          </a:stretch>
        </p:blipFill>
        <p:spPr>
          <a:xfrm>
            <a:off x="1733910" y="164739"/>
            <a:ext cx="8724180" cy="1683350"/>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268D5FD4-A77F-BFCE-B0BF-8DC2B3DC2492}"/>
              </a:ext>
            </a:extLst>
          </p:cNvPr>
          <p:cNvPicPr>
            <a:picLocks noChangeAspect="1"/>
          </p:cNvPicPr>
          <p:nvPr/>
        </p:nvPicPr>
        <p:blipFill>
          <a:blip r:embed="rId3"/>
          <a:stretch>
            <a:fillRect/>
          </a:stretch>
        </p:blipFill>
        <p:spPr>
          <a:xfrm>
            <a:off x="5270740" y="3179952"/>
            <a:ext cx="6768858" cy="3143527"/>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5F1D6E19-5770-C89A-64AC-3818C5668E6E}"/>
              </a:ext>
            </a:extLst>
          </p:cNvPr>
          <p:cNvPicPr>
            <a:picLocks noChangeAspect="1"/>
          </p:cNvPicPr>
          <p:nvPr/>
        </p:nvPicPr>
        <p:blipFill>
          <a:blip r:embed="rId4"/>
          <a:stretch>
            <a:fillRect/>
          </a:stretch>
        </p:blipFill>
        <p:spPr>
          <a:xfrm>
            <a:off x="109267" y="2057233"/>
            <a:ext cx="5172975" cy="2240327"/>
          </a:xfrm>
          <a:prstGeom prst="rect">
            <a:avLst/>
          </a:prstGeom>
        </p:spPr>
      </p:pic>
    </p:spTree>
    <p:extLst>
      <p:ext uri="{BB962C8B-B14F-4D97-AF65-F5344CB8AC3E}">
        <p14:creationId xmlns:p14="http://schemas.microsoft.com/office/powerpoint/2010/main" val="3059700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3A1A5F3C-E371-6E7F-9859-785C0BF3609A}"/>
              </a:ext>
            </a:extLst>
          </p:cNvPr>
          <p:cNvPicPr>
            <a:picLocks noChangeAspect="1"/>
          </p:cNvPicPr>
          <p:nvPr/>
        </p:nvPicPr>
        <p:blipFill>
          <a:blip r:embed="rId2"/>
          <a:stretch>
            <a:fillRect/>
          </a:stretch>
        </p:blipFill>
        <p:spPr>
          <a:xfrm>
            <a:off x="123645" y="248051"/>
            <a:ext cx="7372709" cy="1890541"/>
          </a:xfrm>
          <a:prstGeom prst="rect">
            <a:avLst/>
          </a:prstGeom>
        </p:spPr>
      </p:pic>
      <p:pic>
        <p:nvPicPr>
          <p:cNvPr id="4" name="Picture 4">
            <a:extLst>
              <a:ext uri="{FF2B5EF4-FFF2-40B4-BE49-F238E27FC236}">
                <a16:creationId xmlns:a16="http://schemas.microsoft.com/office/drawing/2014/main" id="{AB9F4BC1-1A88-4FAE-B5EA-E3D46494B3F6}"/>
              </a:ext>
            </a:extLst>
          </p:cNvPr>
          <p:cNvPicPr>
            <a:picLocks noChangeAspect="1"/>
          </p:cNvPicPr>
          <p:nvPr/>
        </p:nvPicPr>
        <p:blipFill>
          <a:blip r:embed="rId3"/>
          <a:stretch>
            <a:fillRect/>
          </a:stretch>
        </p:blipFill>
        <p:spPr>
          <a:xfrm>
            <a:off x="3416060" y="1783264"/>
            <a:ext cx="8393502" cy="4872982"/>
          </a:xfrm>
          <a:prstGeom prst="rect">
            <a:avLst/>
          </a:prstGeom>
        </p:spPr>
      </p:pic>
      <p:pic>
        <p:nvPicPr>
          <p:cNvPr id="6" name="Picture 6" descr="A picture containing table&#10;&#10;Description automatically generated">
            <a:extLst>
              <a:ext uri="{FF2B5EF4-FFF2-40B4-BE49-F238E27FC236}">
                <a16:creationId xmlns:a16="http://schemas.microsoft.com/office/drawing/2014/main" id="{ED96B069-2CC3-C4BD-3040-142C2F4BF387}"/>
              </a:ext>
            </a:extLst>
          </p:cNvPr>
          <p:cNvPicPr>
            <a:picLocks noChangeAspect="1"/>
          </p:cNvPicPr>
          <p:nvPr/>
        </p:nvPicPr>
        <p:blipFill>
          <a:blip r:embed="rId4"/>
          <a:stretch>
            <a:fillRect/>
          </a:stretch>
        </p:blipFill>
        <p:spPr>
          <a:xfrm>
            <a:off x="169532" y="2147978"/>
            <a:ext cx="2766444" cy="4546120"/>
          </a:xfrm>
          <a:prstGeom prst="rect">
            <a:avLst/>
          </a:prstGeom>
        </p:spPr>
      </p:pic>
    </p:spTree>
    <p:extLst>
      <p:ext uri="{BB962C8B-B14F-4D97-AF65-F5344CB8AC3E}">
        <p14:creationId xmlns:p14="http://schemas.microsoft.com/office/powerpoint/2010/main" val="213473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2DA93DA6-75D8-40FB-1BC3-B0316AF72B19}"/>
              </a:ext>
            </a:extLst>
          </p:cNvPr>
          <p:cNvPicPr>
            <a:picLocks noChangeAspect="1"/>
          </p:cNvPicPr>
          <p:nvPr/>
        </p:nvPicPr>
        <p:blipFill>
          <a:blip r:embed="rId2"/>
          <a:stretch>
            <a:fillRect/>
          </a:stretch>
        </p:blipFill>
        <p:spPr>
          <a:xfrm>
            <a:off x="1316965" y="825823"/>
            <a:ext cx="9572443" cy="4775033"/>
          </a:xfrm>
          <a:prstGeom prst="rect">
            <a:avLst/>
          </a:prstGeom>
        </p:spPr>
      </p:pic>
    </p:spTree>
    <p:extLst>
      <p:ext uri="{BB962C8B-B14F-4D97-AF65-F5344CB8AC3E}">
        <p14:creationId xmlns:p14="http://schemas.microsoft.com/office/powerpoint/2010/main" val="3514911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37" name="Rectangle 36">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b="0" cap="all">
                <a:solidFill>
                  <a:schemeClr val="bg1"/>
                </a:solidFill>
              </a:rPr>
              <a:t>Program Flow</a:t>
            </a:r>
          </a:p>
        </p:txBody>
      </p:sp>
      <p:sp>
        <p:nvSpPr>
          <p:cNvPr id="43" name="Rectangle 42">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AA60DBF9-45DD-24A4-C6F7-6A528B0C921E}"/>
              </a:ext>
            </a:extLst>
          </p:cNvPr>
          <p:cNvPicPr>
            <a:picLocks noChangeAspect="1"/>
          </p:cNvPicPr>
          <p:nvPr/>
        </p:nvPicPr>
        <p:blipFill>
          <a:blip r:embed="rId2"/>
          <a:stretch>
            <a:fillRect/>
          </a:stretch>
        </p:blipFill>
        <p:spPr>
          <a:xfrm>
            <a:off x="4807863" y="889729"/>
            <a:ext cx="7255824" cy="5439185"/>
          </a:xfrm>
          <a:prstGeom prst="rect">
            <a:avLst/>
          </a:prstGeom>
        </p:spPr>
      </p:pic>
      <p:sp>
        <p:nvSpPr>
          <p:cNvPr id="45" name="Rectangle 44">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859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37" name="Rectangle 36">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463825" y="1709530"/>
            <a:ext cx="3754671" cy="2314620"/>
          </a:xfrm>
        </p:spPr>
        <p:txBody>
          <a:bodyPr vert="horz" lIns="109728" tIns="109728" rIns="109728" bIns="91440" rtlCol="0" anchor="b">
            <a:normAutofit/>
          </a:bodyPr>
          <a:lstStyle/>
          <a:p>
            <a:pPr>
              <a:lnSpc>
                <a:spcPct val="125000"/>
              </a:lnSpc>
            </a:pPr>
            <a:r>
              <a:rPr lang="en-US" b="0" cap="all">
                <a:solidFill>
                  <a:schemeClr val="bg1"/>
                </a:solidFill>
              </a:rPr>
              <a:t>DEMO</a:t>
            </a:r>
            <a:endParaRPr lang="en-US"/>
          </a:p>
        </p:txBody>
      </p:sp>
      <p:sp>
        <p:nvSpPr>
          <p:cNvPr id="43" name="Rectangle 42">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text&#10;&#10;Description automatically generated">
            <a:extLst>
              <a:ext uri="{FF2B5EF4-FFF2-40B4-BE49-F238E27FC236}">
                <a16:creationId xmlns:a16="http://schemas.microsoft.com/office/drawing/2014/main" id="{17B27767-B908-9F8D-D753-3478BEE4C3F8}"/>
              </a:ext>
            </a:extLst>
          </p:cNvPr>
          <p:cNvPicPr>
            <a:picLocks noChangeAspect="1"/>
          </p:cNvPicPr>
          <p:nvPr/>
        </p:nvPicPr>
        <p:blipFill>
          <a:blip r:embed="rId2"/>
          <a:stretch>
            <a:fillRect/>
          </a:stretch>
        </p:blipFill>
        <p:spPr>
          <a:xfrm>
            <a:off x="4813465" y="1328651"/>
            <a:ext cx="7315199" cy="4537165"/>
          </a:xfrm>
          <a:prstGeom prst="rect">
            <a:avLst/>
          </a:prstGeom>
        </p:spPr>
      </p:pic>
    </p:spTree>
    <p:extLst>
      <p:ext uri="{BB962C8B-B14F-4D97-AF65-F5344CB8AC3E}">
        <p14:creationId xmlns:p14="http://schemas.microsoft.com/office/powerpoint/2010/main" val="3753426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86403-E897-2ED7-E474-3BCA0DA023FE}"/>
              </a:ext>
            </a:extLst>
          </p:cNvPr>
          <p:cNvSpPr>
            <a:spLocks noGrp="1"/>
          </p:cNvSpPr>
          <p:nvPr>
            <p:ph type="title"/>
          </p:nvPr>
        </p:nvSpPr>
        <p:spPr/>
        <p:txBody>
          <a:bodyPr/>
          <a:lstStyle/>
          <a:p>
            <a:r>
              <a:rPr lang="en-IN"/>
              <a:t>Challenges Faced while developing UI</a:t>
            </a:r>
          </a:p>
        </p:txBody>
      </p:sp>
      <p:sp>
        <p:nvSpPr>
          <p:cNvPr id="3" name="Text Placeholder 2">
            <a:extLst>
              <a:ext uri="{FF2B5EF4-FFF2-40B4-BE49-F238E27FC236}">
                <a16:creationId xmlns:a16="http://schemas.microsoft.com/office/drawing/2014/main" id="{6644ABB3-F776-3094-2C35-B3DF22414E3C}"/>
              </a:ext>
            </a:extLst>
          </p:cNvPr>
          <p:cNvSpPr>
            <a:spLocks noGrp="1"/>
          </p:cNvSpPr>
          <p:nvPr>
            <p:ph type="body" idx="1"/>
          </p:nvPr>
        </p:nvSpPr>
        <p:spPr/>
        <p:txBody>
          <a:bodyPr/>
          <a:lstStyle/>
          <a:p>
            <a:r>
              <a:rPr lang="en-IN"/>
              <a:t> </a:t>
            </a:r>
          </a:p>
        </p:txBody>
      </p:sp>
    </p:spTree>
    <p:extLst>
      <p:ext uri="{BB962C8B-B14F-4D97-AF65-F5344CB8AC3E}">
        <p14:creationId xmlns:p14="http://schemas.microsoft.com/office/powerpoint/2010/main" val="2173070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9A77C-FC28-9F7B-58E8-3DF8DBA6D39C}"/>
              </a:ext>
            </a:extLst>
          </p:cNvPr>
          <p:cNvSpPr>
            <a:spLocks noGrp="1"/>
          </p:cNvSpPr>
          <p:nvPr>
            <p:ph type="title"/>
          </p:nvPr>
        </p:nvSpPr>
        <p:spPr/>
        <p:txBody>
          <a:bodyPr/>
          <a:lstStyle/>
          <a:p>
            <a:r>
              <a:rPr lang="en-IN"/>
              <a:t>Challenges</a:t>
            </a:r>
          </a:p>
        </p:txBody>
      </p:sp>
      <p:sp>
        <p:nvSpPr>
          <p:cNvPr id="3" name="Content Placeholder 2">
            <a:extLst>
              <a:ext uri="{FF2B5EF4-FFF2-40B4-BE49-F238E27FC236}">
                <a16:creationId xmlns:a16="http://schemas.microsoft.com/office/drawing/2014/main" id="{FA01B090-CE34-BBC8-2AB3-2BF5564929BE}"/>
              </a:ext>
            </a:extLst>
          </p:cNvPr>
          <p:cNvSpPr>
            <a:spLocks noGrp="1"/>
          </p:cNvSpPr>
          <p:nvPr>
            <p:ph idx="1"/>
          </p:nvPr>
        </p:nvSpPr>
        <p:spPr/>
        <p:txBody>
          <a:bodyPr/>
          <a:lstStyle/>
          <a:p>
            <a:pPr marL="285750" indent="-285750">
              <a:buFont typeface="Arial" panose="020B0604020202020204" pitchFamily="34" charset="0"/>
              <a:buChar char="•"/>
            </a:pPr>
            <a:r>
              <a:rPr lang="en-IN"/>
              <a:t>Properties needed throughout program</a:t>
            </a:r>
          </a:p>
          <a:p>
            <a:pPr marL="285750" indent="-285750">
              <a:buFont typeface="Arial" panose="020B0604020202020204" pitchFamily="34" charset="0"/>
              <a:buChar char="•"/>
            </a:pPr>
            <a:r>
              <a:rPr lang="en-IN"/>
              <a:t>Getting router position</a:t>
            </a:r>
          </a:p>
          <a:p>
            <a:pPr marL="285750" indent="-285750">
              <a:buFont typeface="Arial" panose="020B0604020202020204" pitchFamily="34" charset="0"/>
              <a:buChar char="•"/>
            </a:pPr>
            <a:endParaRPr lang="en-IN"/>
          </a:p>
        </p:txBody>
      </p:sp>
    </p:spTree>
    <p:extLst>
      <p:ext uri="{BB962C8B-B14F-4D97-AF65-F5344CB8AC3E}">
        <p14:creationId xmlns:p14="http://schemas.microsoft.com/office/powerpoint/2010/main" val="2468587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A7B3F2-DB24-F6E3-75CE-11E7A6345C40}"/>
              </a:ext>
            </a:extLst>
          </p:cNvPr>
          <p:cNvPicPr>
            <a:picLocks noChangeAspect="1"/>
          </p:cNvPicPr>
          <p:nvPr/>
        </p:nvPicPr>
        <p:blipFill>
          <a:blip r:embed="rId2"/>
          <a:stretch>
            <a:fillRect/>
          </a:stretch>
        </p:blipFill>
        <p:spPr>
          <a:xfrm>
            <a:off x="912320" y="599091"/>
            <a:ext cx="5678852" cy="4901848"/>
          </a:xfrm>
          <a:prstGeom prst="rect">
            <a:avLst/>
          </a:prstGeom>
        </p:spPr>
      </p:pic>
      <p:sp>
        <p:nvSpPr>
          <p:cNvPr id="17" name="Rectangle 16">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0"/>
            <a:ext cx="4603482" cy="611240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F374A-10FE-12B9-8A1B-05C7D9E5902D}"/>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25000"/>
              </a:lnSpc>
            </a:pPr>
            <a:r>
              <a:rPr lang="en-US" b="0" cap="all">
                <a:solidFill>
                  <a:schemeClr val="tx2"/>
                </a:solidFill>
              </a:rPr>
              <a:t>Using static variables</a:t>
            </a:r>
          </a:p>
        </p:txBody>
      </p:sp>
      <p:sp>
        <p:nvSpPr>
          <p:cNvPr id="19" name="Rectangle 18">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2918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1492441" y="1001124"/>
            <a:ext cx="10013709" cy="1030360"/>
          </a:xfrm>
        </p:spPr>
        <p:txBody>
          <a:bodyPr>
            <a:normAutofit/>
          </a:bodyPr>
          <a:lstStyle/>
          <a:p>
            <a:r>
              <a:rPr lang="en-US">
                <a:solidFill>
                  <a:schemeClr val="bg1"/>
                </a:solidFill>
                <a:ea typeface="Meiryo"/>
              </a:rPr>
              <a:t>Presentation Flow</a:t>
            </a:r>
            <a:endParaRPr lang="en-US"/>
          </a:p>
        </p:txBody>
      </p:sp>
      <p:sp>
        <p:nvSpPr>
          <p:cNvPr id="27"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BB140-8FE8-AE07-6376-6610E4C2C477}"/>
              </a:ext>
            </a:extLst>
          </p:cNvPr>
          <p:cNvSpPr>
            <a:spLocks noGrp="1"/>
          </p:cNvSpPr>
          <p:nvPr>
            <p:ph idx="1"/>
          </p:nvPr>
        </p:nvSpPr>
        <p:spPr>
          <a:xfrm>
            <a:off x="1535371" y="2702257"/>
            <a:ext cx="9935571" cy="3426158"/>
          </a:xfrm>
        </p:spPr>
        <p:txBody>
          <a:bodyPr anchor="t">
            <a:normAutofit fontScale="92500" lnSpcReduction="10000"/>
          </a:bodyPr>
          <a:lstStyle/>
          <a:p>
            <a:pPr marL="285750" indent="-285750">
              <a:buFont typeface="Arial" panose="020B0503020204020204" pitchFamily="34" charset="0"/>
              <a:buChar char="•"/>
            </a:pPr>
            <a:r>
              <a:rPr lang="en-US">
                <a:ea typeface="Meiryo"/>
              </a:rPr>
              <a:t>Zixiao Li</a:t>
            </a:r>
          </a:p>
          <a:p>
            <a:pPr lvl="4" indent="0">
              <a:buNone/>
            </a:pPr>
            <a:r>
              <a:rPr lang="en-US">
                <a:ea typeface="Meiryo"/>
              </a:rPr>
              <a:t>    Algorithm</a:t>
            </a:r>
          </a:p>
          <a:p>
            <a:pPr marL="285750" lvl="1" indent="-285750">
              <a:buFont typeface="Arial" panose="020B0503020204020204" pitchFamily="34" charset="0"/>
              <a:buChar char="•"/>
            </a:pPr>
            <a:r>
              <a:rPr lang="en-US" b="1">
                <a:ea typeface="Meiryo"/>
              </a:rPr>
              <a:t>Hariharan Sundaram</a:t>
            </a:r>
          </a:p>
          <a:p>
            <a:pPr lvl="1"/>
            <a:r>
              <a:rPr lang="en-US" i="1">
                <a:ea typeface="Meiryo"/>
              </a:rPr>
              <a:t>    Java program – Calculation</a:t>
            </a:r>
          </a:p>
          <a:p>
            <a:pPr marL="285750" lvl="1" indent="-285750">
              <a:buFont typeface="Arial" panose="020B0503020204020204" pitchFamily="34" charset="0"/>
              <a:buChar char="•"/>
            </a:pPr>
            <a:r>
              <a:rPr lang="en-US" b="1">
                <a:ea typeface="Meiryo"/>
              </a:rPr>
              <a:t>Souvik Dinda</a:t>
            </a:r>
          </a:p>
          <a:p>
            <a:pPr lvl="1"/>
            <a:r>
              <a:rPr lang="en-US" i="1">
                <a:ea typeface="Meiryo"/>
              </a:rPr>
              <a:t>    Java – Front-End, Design, and Issues</a:t>
            </a:r>
          </a:p>
          <a:p>
            <a:pPr marL="285750" lvl="1" indent="-285750">
              <a:buFont typeface="Arial" panose="020B0503020204020204" pitchFamily="34" charset="0"/>
              <a:buChar char="•"/>
            </a:pPr>
            <a:r>
              <a:rPr lang="en-US" b="1">
                <a:ea typeface="Meiryo"/>
              </a:rPr>
              <a:t>Abhinav Choudhary</a:t>
            </a:r>
          </a:p>
          <a:p>
            <a:pPr lvl="1"/>
            <a:r>
              <a:rPr lang="en-US" i="1">
                <a:ea typeface="Meiryo"/>
              </a:rPr>
              <a:t>    Implementation issues, Multi-Threading, Future scope, Demo</a:t>
            </a:r>
          </a:p>
        </p:txBody>
      </p:sp>
    </p:spTree>
    <p:extLst>
      <p:ext uri="{BB962C8B-B14F-4D97-AF65-F5344CB8AC3E}">
        <p14:creationId xmlns:p14="http://schemas.microsoft.com/office/powerpoint/2010/main" val="32511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EDD57-8D27-BB2E-0FE7-0CD28D3103EB}"/>
              </a:ext>
            </a:extLst>
          </p:cNvPr>
          <p:cNvSpPr>
            <a:spLocks noGrp="1"/>
          </p:cNvSpPr>
          <p:nvPr>
            <p:ph type="title"/>
          </p:nvPr>
        </p:nvSpPr>
        <p:spPr>
          <a:xfrm>
            <a:off x="413657" y="705113"/>
            <a:ext cx="3788229" cy="5197498"/>
          </a:xfrm>
        </p:spPr>
        <p:txBody>
          <a:bodyPr>
            <a:normAutofit/>
          </a:bodyPr>
          <a:lstStyle/>
          <a:p>
            <a:r>
              <a:rPr lang="en-IN" sz="2800"/>
              <a:t>Getting Router Position</a:t>
            </a:r>
            <a:br>
              <a:rPr lang="en-IN" sz="2800"/>
            </a:br>
            <a:r>
              <a:rPr lang="en-IN" sz="1800"/>
              <a:t>-&gt; Using Pane -&gt; </a:t>
            </a:r>
            <a:r>
              <a:rPr lang="en-IN" sz="1800" err="1"/>
              <a:t>ImageViwer</a:t>
            </a:r>
            <a:r>
              <a:rPr lang="en-IN" sz="1800"/>
              <a:t> -&gt; Image</a:t>
            </a:r>
            <a:endParaRPr lang="en-IN" sz="2800"/>
          </a:p>
        </p:txBody>
      </p:sp>
      <p:pic>
        <p:nvPicPr>
          <p:cNvPr id="5" name="Content Placeholder 4">
            <a:extLst>
              <a:ext uri="{FF2B5EF4-FFF2-40B4-BE49-F238E27FC236}">
                <a16:creationId xmlns:a16="http://schemas.microsoft.com/office/drawing/2014/main" id="{E0ECEEC9-ACB3-9D53-6565-4B179F18DF43}"/>
              </a:ext>
            </a:extLst>
          </p:cNvPr>
          <p:cNvPicPr>
            <a:picLocks noGrp="1" noChangeAspect="1"/>
          </p:cNvPicPr>
          <p:nvPr>
            <p:ph idx="1"/>
          </p:nvPr>
        </p:nvPicPr>
        <p:blipFill>
          <a:blip r:embed="rId2"/>
          <a:stretch>
            <a:fillRect/>
          </a:stretch>
        </p:blipFill>
        <p:spPr>
          <a:xfrm>
            <a:off x="5843453" y="1109549"/>
            <a:ext cx="5239019" cy="4388076"/>
          </a:xfrm>
        </p:spPr>
      </p:pic>
    </p:spTree>
    <p:extLst>
      <p:ext uri="{BB962C8B-B14F-4D97-AF65-F5344CB8AC3E}">
        <p14:creationId xmlns:p14="http://schemas.microsoft.com/office/powerpoint/2010/main" val="165833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ACD8-0959-9AE6-E46E-D18F5DBE7FF7}"/>
              </a:ext>
            </a:extLst>
          </p:cNvPr>
          <p:cNvSpPr>
            <a:spLocks noGrp="1"/>
          </p:cNvSpPr>
          <p:nvPr>
            <p:ph type="title"/>
          </p:nvPr>
        </p:nvSpPr>
        <p:spPr/>
        <p:txBody>
          <a:bodyPr/>
          <a:lstStyle/>
          <a:p>
            <a:r>
              <a:rPr lang="en-IN"/>
              <a:t>Developing </a:t>
            </a:r>
            <a:r>
              <a:rPr lang="en-IN" err="1"/>
              <a:t>HeatMap</a:t>
            </a:r>
            <a:endParaRPr lang="en-IN"/>
          </a:p>
        </p:txBody>
      </p:sp>
      <p:pic>
        <p:nvPicPr>
          <p:cNvPr id="5" name="Content Placeholder 4">
            <a:extLst>
              <a:ext uri="{FF2B5EF4-FFF2-40B4-BE49-F238E27FC236}">
                <a16:creationId xmlns:a16="http://schemas.microsoft.com/office/drawing/2014/main" id="{1E565D42-B27B-1A9B-2AA1-911827EB1281}"/>
              </a:ext>
            </a:extLst>
          </p:cNvPr>
          <p:cNvPicPr>
            <a:picLocks noGrp="1" noChangeAspect="1"/>
          </p:cNvPicPr>
          <p:nvPr>
            <p:ph idx="1"/>
          </p:nvPr>
        </p:nvPicPr>
        <p:blipFill>
          <a:blip r:embed="rId2"/>
          <a:stretch>
            <a:fillRect/>
          </a:stretch>
        </p:blipFill>
        <p:spPr>
          <a:xfrm>
            <a:off x="5139645" y="859971"/>
            <a:ext cx="6706471" cy="4931229"/>
          </a:xfrm>
        </p:spPr>
      </p:pic>
    </p:spTree>
    <p:extLst>
      <p:ext uri="{BB962C8B-B14F-4D97-AF65-F5344CB8AC3E}">
        <p14:creationId xmlns:p14="http://schemas.microsoft.com/office/powerpoint/2010/main" val="856231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1492441" y="1001124"/>
            <a:ext cx="10013709" cy="1030360"/>
          </a:xfrm>
        </p:spPr>
        <p:txBody>
          <a:bodyPr>
            <a:normAutofit/>
          </a:bodyPr>
          <a:lstStyle/>
          <a:p>
            <a:r>
              <a:rPr lang="en-US">
                <a:solidFill>
                  <a:schemeClr val="bg1"/>
                </a:solidFill>
                <a:ea typeface="Meiryo"/>
              </a:rPr>
              <a:t>Concepts Covered</a:t>
            </a:r>
          </a:p>
        </p:txBody>
      </p:sp>
      <p:sp>
        <p:nvSpPr>
          <p:cNvPr id="27"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BB140-8FE8-AE07-6376-6610E4C2C477}"/>
              </a:ext>
            </a:extLst>
          </p:cNvPr>
          <p:cNvSpPr>
            <a:spLocks noGrp="1"/>
          </p:cNvSpPr>
          <p:nvPr>
            <p:ph idx="1"/>
          </p:nvPr>
        </p:nvSpPr>
        <p:spPr>
          <a:xfrm>
            <a:off x="1535371" y="2702257"/>
            <a:ext cx="9935571" cy="3426158"/>
          </a:xfrm>
        </p:spPr>
        <p:txBody>
          <a:bodyPr anchor="t">
            <a:normAutofit fontScale="85000" lnSpcReduction="10000"/>
          </a:bodyPr>
          <a:lstStyle/>
          <a:p>
            <a:pPr marL="285750" indent="-285750">
              <a:buFont typeface="Arial" panose="020B0503020204020204" pitchFamily="34" charset="0"/>
              <a:buChar char="•"/>
            </a:pPr>
            <a:r>
              <a:rPr lang="en-US">
                <a:ea typeface="Meiryo"/>
              </a:rPr>
              <a:t>Class Definitions</a:t>
            </a:r>
          </a:p>
          <a:p>
            <a:pPr marL="285750" indent="-285750">
              <a:buFont typeface="Arial" panose="020B0503020204020204" pitchFamily="34" charset="0"/>
              <a:buChar char="•"/>
            </a:pPr>
            <a:r>
              <a:rPr lang="en-US">
                <a:ea typeface="Meiryo"/>
              </a:rPr>
              <a:t>Interface</a:t>
            </a:r>
          </a:p>
          <a:p>
            <a:pPr marL="285750" indent="-285750">
              <a:buFont typeface="Arial" panose="020B0503020204020204" pitchFamily="34" charset="0"/>
              <a:buChar char="•"/>
            </a:pPr>
            <a:r>
              <a:rPr lang="en-US">
                <a:ea typeface="Meiryo"/>
              </a:rPr>
              <a:t>Inheritance</a:t>
            </a:r>
          </a:p>
          <a:p>
            <a:pPr marL="285750" indent="-285750">
              <a:buFont typeface="Arial" panose="020B0503020204020204" pitchFamily="34" charset="0"/>
              <a:buChar char="•"/>
            </a:pPr>
            <a:r>
              <a:rPr lang="en-US">
                <a:ea typeface="Meiryo"/>
              </a:rPr>
              <a:t>Collections</a:t>
            </a:r>
          </a:p>
          <a:p>
            <a:pPr marL="285750" indent="-285750">
              <a:buFont typeface="Arial" panose="020B0503020204020204" pitchFamily="34" charset="0"/>
              <a:buChar char="•"/>
            </a:pPr>
            <a:r>
              <a:rPr lang="en-US">
                <a:ea typeface="Meiryo"/>
              </a:rPr>
              <a:t>Threading</a:t>
            </a:r>
          </a:p>
          <a:p>
            <a:pPr marL="285750" indent="-285750">
              <a:buFont typeface="Arial" panose="020B0503020204020204" pitchFamily="34" charset="0"/>
              <a:buChar char="•"/>
            </a:pPr>
            <a:r>
              <a:rPr lang="en-US">
                <a:ea typeface="Meiryo"/>
              </a:rPr>
              <a:t>Java Native Interface</a:t>
            </a:r>
          </a:p>
          <a:p>
            <a:pPr marL="285750" indent="-285750">
              <a:buFont typeface="Arial" panose="020B0503020204020204" pitchFamily="34" charset="0"/>
              <a:buChar char="•"/>
            </a:pPr>
            <a:r>
              <a:rPr lang="en-US">
                <a:ea typeface="Meiryo"/>
              </a:rPr>
              <a:t>JavaFX</a:t>
            </a:r>
          </a:p>
          <a:p>
            <a:pPr marL="285750" indent="-285750">
              <a:buFont typeface="Arial" panose="020B0503020204020204" pitchFamily="34" charset="0"/>
              <a:buChar char="•"/>
            </a:pPr>
            <a:r>
              <a:rPr lang="en-US">
                <a:ea typeface="Meiryo"/>
              </a:rPr>
              <a:t>C++</a:t>
            </a:r>
          </a:p>
          <a:p>
            <a:pPr marL="285750" indent="-285750">
              <a:buFont typeface="Arial" panose="020B0503020204020204" pitchFamily="34" charset="0"/>
              <a:buChar char="•"/>
            </a:pPr>
            <a:endParaRPr lang="en-US">
              <a:ea typeface="Meiryo"/>
            </a:endParaRPr>
          </a:p>
        </p:txBody>
      </p:sp>
    </p:spTree>
    <p:extLst>
      <p:ext uri="{BB962C8B-B14F-4D97-AF65-F5344CB8AC3E}">
        <p14:creationId xmlns:p14="http://schemas.microsoft.com/office/powerpoint/2010/main" val="337266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1492441" y="1001124"/>
            <a:ext cx="10013709" cy="1030360"/>
          </a:xfrm>
        </p:spPr>
        <p:txBody>
          <a:bodyPr>
            <a:normAutofit/>
          </a:bodyPr>
          <a:lstStyle/>
          <a:p>
            <a:r>
              <a:rPr lang="en-US">
                <a:solidFill>
                  <a:schemeClr val="bg1"/>
                </a:solidFill>
                <a:ea typeface="Meiryo"/>
              </a:rPr>
              <a:t>Tools Used</a:t>
            </a:r>
          </a:p>
        </p:txBody>
      </p:sp>
      <p:sp>
        <p:nvSpPr>
          <p:cNvPr id="27"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BB140-8FE8-AE07-6376-6610E4C2C477}"/>
              </a:ext>
            </a:extLst>
          </p:cNvPr>
          <p:cNvSpPr>
            <a:spLocks noGrp="1"/>
          </p:cNvSpPr>
          <p:nvPr>
            <p:ph idx="1"/>
          </p:nvPr>
        </p:nvSpPr>
        <p:spPr>
          <a:xfrm>
            <a:off x="1535371" y="2702257"/>
            <a:ext cx="9935571" cy="3426158"/>
          </a:xfrm>
        </p:spPr>
        <p:txBody>
          <a:bodyPr anchor="t">
            <a:normAutofit/>
          </a:bodyPr>
          <a:lstStyle/>
          <a:p>
            <a:pPr marL="285750" indent="-285750">
              <a:buFont typeface="Arial" panose="020B0503020204020204" pitchFamily="34" charset="0"/>
              <a:buChar char="•"/>
            </a:pPr>
            <a:r>
              <a:rPr lang="en-US">
                <a:ea typeface="Meiryo"/>
              </a:rPr>
              <a:t>GitHub Repository</a:t>
            </a:r>
          </a:p>
          <a:p>
            <a:pPr marL="285750" indent="-285750">
              <a:buFont typeface="Arial" panose="020B0503020204020204" pitchFamily="34" charset="0"/>
              <a:buChar char="•"/>
            </a:pPr>
            <a:r>
              <a:rPr lang="en-US">
                <a:solidFill>
                  <a:schemeClr val="bg1">
                    <a:lumMod val="75000"/>
                  </a:schemeClr>
                </a:solidFill>
                <a:ea typeface="Meiryo"/>
              </a:rPr>
              <a:t>Jira (Task Management)</a:t>
            </a:r>
          </a:p>
          <a:p>
            <a:pPr marL="285750" indent="-285750">
              <a:buFont typeface="Arial" panose="020B0503020204020204" pitchFamily="34" charset="0"/>
              <a:buChar char="•"/>
            </a:pPr>
            <a:r>
              <a:rPr lang="en-US">
                <a:solidFill>
                  <a:schemeClr val="bg1">
                    <a:lumMod val="75000"/>
                  </a:schemeClr>
                </a:solidFill>
                <a:ea typeface="Meiryo"/>
              </a:rPr>
              <a:t>Eclipse</a:t>
            </a:r>
          </a:p>
          <a:p>
            <a:pPr marL="285750" indent="-285750">
              <a:buFont typeface="Arial" panose="020B0503020204020204" pitchFamily="34" charset="0"/>
              <a:buChar char="•"/>
            </a:pPr>
            <a:r>
              <a:rPr lang="en-US">
                <a:solidFill>
                  <a:schemeClr val="bg1">
                    <a:lumMod val="75000"/>
                  </a:schemeClr>
                </a:solidFill>
                <a:ea typeface="Meiryo"/>
              </a:rPr>
              <a:t>Scene Builder </a:t>
            </a:r>
          </a:p>
          <a:p>
            <a:pPr marL="285750" indent="-285750">
              <a:buFont typeface="Arial" panose="020B0503020204020204" pitchFamily="34" charset="0"/>
              <a:buChar char="•"/>
            </a:pPr>
            <a:r>
              <a:rPr lang="en-US">
                <a:solidFill>
                  <a:schemeClr val="bg1">
                    <a:lumMod val="75000"/>
                  </a:schemeClr>
                </a:solidFill>
                <a:ea typeface="Meiryo"/>
              </a:rPr>
              <a:t>Microsoft Teams</a:t>
            </a:r>
          </a:p>
          <a:p>
            <a:pPr marL="285750" indent="-285750">
              <a:buFont typeface="Arial" panose="020B0503020204020204" pitchFamily="34" charset="0"/>
              <a:buChar char="•"/>
            </a:pPr>
            <a:r>
              <a:rPr lang="en-US">
                <a:solidFill>
                  <a:schemeClr val="bg1">
                    <a:lumMod val="75000"/>
                  </a:schemeClr>
                </a:solidFill>
                <a:ea typeface="Meiryo"/>
              </a:rPr>
              <a:t>Microsoft PowerPoint, Word (Documentation)</a:t>
            </a:r>
          </a:p>
        </p:txBody>
      </p:sp>
    </p:spTree>
    <p:extLst>
      <p:ext uri="{BB962C8B-B14F-4D97-AF65-F5344CB8AC3E}">
        <p14:creationId xmlns:p14="http://schemas.microsoft.com/office/powerpoint/2010/main" val="3707758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CBC2-A5F5-1C2C-906F-69215EEB6283}"/>
              </a:ext>
            </a:extLst>
          </p:cNvPr>
          <p:cNvSpPr>
            <a:spLocks noGrp="1"/>
          </p:cNvSpPr>
          <p:nvPr>
            <p:ph type="title"/>
          </p:nvPr>
        </p:nvSpPr>
        <p:spPr/>
        <p:txBody>
          <a:bodyPr/>
          <a:lstStyle/>
          <a:p>
            <a:r>
              <a:rPr lang="en-IN"/>
              <a:t>Repository</a:t>
            </a:r>
          </a:p>
        </p:txBody>
      </p:sp>
      <p:pic>
        <p:nvPicPr>
          <p:cNvPr id="5" name="Content Placeholder 4">
            <a:extLst>
              <a:ext uri="{FF2B5EF4-FFF2-40B4-BE49-F238E27FC236}">
                <a16:creationId xmlns:a16="http://schemas.microsoft.com/office/drawing/2014/main" id="{5FC0AB48-E431-C3B8-2606-2CAF6D1E32C1}"/>
              </a:ext>
            </a:extLst>
          </p:cNvPr>
          <p:cNvPicPr>
            <a:picLocks noGrp="1" noChangeAspect="1"/>
          </p:cNvPicPr>
          <p:nvPr>
            <p:ph idx="1"/>
          </p:nvPr>
        </p:nvPicPr>
        <p:blipFill>
          <a:blip r:embed="rId2"/>
          <a:stretch>
            <a:fillRect/>
          </a:stretch>
        </p:blipFill>
        <p:spPr>
          <a:xfrm>
            <a:off x="5376863" y="2284028"/>
            <a:ext cx="6172200" cy="2039119"/>
          </a:xfrm>
        </p:spPr>
      </p:pic>
    </p:spTree>
    <p:extLst>
      <p:ext uri="{BB962C8B-B14F-4D97-AF65-F5344CB8AC3E}">
        <p14:creationId xmlns:p14="http://schemas.microsoft.com/office/powerpoint/2010/main" val="2749919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1492441" y="1001124"/>
            <a:ext cx="10013709" cy="1030360"/>
          </a:xfrm>
        </p:spPr>
        <p:txBody>
          <a:bodyPr>
            <a:normAutofit/>
          </a:bodyPr>
          <a:lstStyle/>
          <a:p>
            <a:r>
              <a:rPr lang="en-US">
                <a:solidFill>
                  <a:schemeClr val="bg1"/>
                </a:solidFill>
                <a:ea typeface="Meiryo"/>
              </a:rPr>
              <a:t>Tools Used</a:t>
            </a:r>
          </a:p>
        </p:txBody>
      </p:sp>
      <p:sp>
        <p:nvSpPr>
          <p:cNvPr id="27"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BB140-8FE8-AE07-6376-6610E4C2C477}"/>
              </a:ext>
            </a:extLst>
          </p:cNvPr>
          <p:cNvSpPr>
            <a:spLocks noGrp="1"/>
          </p:cNvSpPr>
          <p:nvPr>
            <p:ph idx="1"/>
          </p:nvPr>
        </p:nvSpPr>
        <p:spPr>
          <a:xfrm>
            <a:off x="1535371" y="2702257"/>
            <a:ext cx="9935571" cy="3426158"/>
          </a:xfrm>
        </p:spPr>
        <p:txBody>
          <a:bodyPr anchor="t">
            <a:normAutofit/>
          </a:bodyPr>
          <a:lstStyle/>
          <a:p>
            <a:pPr marL="285750" indent="-285750">
              <a:buFont typeface="Arial" panose="020B0503020204020204" pitchFamily="34" charset="0"/>
              <a:buChar char="•"/>
            </a:pPr>
            <a:r>
              <a:rPr lang="en-US">
                <a:solidFill>
                  <a:schemeClr val="bg1">
                    <a:lumMod val="75000"/>
                  </a:schemeClr>
                </a:solidFill>
                <a:ea typeface="Meiryo"/>
              </a:rPr>
              <a:t>GitHub Repository</a:t>
            </a:r>
          </a:p>
          <a:p>
            <a:pPr marL="285750" indent="-285750">
              <a:buFont typeface="Arial" panose="020B0503020204020204" pitchFamily="34" charset="0"/>
              <a:buChar char="•"/>
            </a:pPr>
            <a:r>
              <a:rPr lang="en-US">
                <a:ea typeface="Meiryo"/>
              </a:rPr>
              <a:t>Jira (Task Management)</a:t>
            </a:r>
          </a:p>
          <a:p>
            <a:pPr marL="285750" indent="-285750">
              <a:buFont typeface="Arial" panose="020B0503020204020204" pitchFamily="34" charset="0"/>
              <a:buChar char="•"/>
            </a:pPr>
            <a:r>
              <a:rPr lang="en-US">
                <a:solidFill>
                  <a:schemeClr val="bg1">
                    <a:lumMod val="75000"/>
                  </a:schemeClr>
                </a:solidFill>
                <a:ea typeface="Meiryo"/>
              </a:rPr>
              <a:t>Eclipse</a:t>
            </a:r>
          </a:p>
          <a:p>
            <a:pPr marL="285750" indent="-285750">
              <a:buFont typeface="Arial" panose="020B0503020204020204" pitchFamily="34" charset="0"/>
              <a:buChar char="•"/>
            </a:pPr>
            <a:r>
              <a:rPr lang="en-US">
                <a:solidFill>
                  <a:schemeClr val="bg1">
                    <a:lumMod val="75000"/>
                  </a:schemeClr>
                </a:solidFill>
                <a:ea typeface="Meiryo"/>
              </a:rPr>
              <a:t>Scene Builder </a:t>
            </a:r>
          </a:p>
          <a:p>
            <a:pPr marL="285750" indent="-285750">
              <a:buFont typeface="Arial" panose="020B0503020204020204" pitchFamily="34" charset="0"/>
              <a:buChar char="•"/>
            </a:pPr>
            <a:r>
              <a:rPr lang="en-US">
                <a:solidFill>
                  <a:schemeClr val="bg1">
                    <a:lumMod val="75000"/>
                  </a:schemeClr>
                </a:solidFill>
                <a:ea typeface="Meiryo"/>
              </a:rPr>
              <a:t>Microsoft Teams</a:t>
            </a:r>
          </a:p>
          <a:p>
            <a:pPr marL="285750" indent="-285750">
              <a:buFont typeface="Arial" panose="020B0503020204020204" pitchFamily="34" charset="0"/>
              <a:buChar char="•"/>
            </a:pPr>
            <a:r>
              <a:rPr lang="en-US">
                <a:solidFill>
                  <a:schemeClr val="bg1">
                    <a:lumMod val="75000"/>
                  </a:schemeClr>
                </a:solidFill>
                <a:ea typeface="Meiryo"/>
              </a:rPr>
              <a:t>Microsoft PowerPoint, Word (Documentation)</a:t>
            </a:r>
          </a:p>
        </p:txBody>
      </p:sp>
    </p:spTree>
    <p:extLst>
      <p:ext uri="{BB962C8B-B14F-4D97-AF65-F5344CB8AC3E}">
        <p14:creationId xmlns:p14="http://schemas.microsoft.com/office/powerpoint/2010/main" val="3484433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1C0B0-34D3-AA96-309F-1BA51DD90854}"/>
              </a:ext>
            </a:extLst>
          </p:cNvPr>
          <p:cNvSpPr>
            <a:spLocks noGrp="1"/>
          </p:cNvSpPr>
          <p:nvPr>
            <p:ph type="title"/>
          </p:nvPr>
        </p:nvSpPr>
        <p:spPr/>
        <p:txBody>
          <a:bodyPr>
            <a:normAutofit/>
          </a:bodyPr>
          <a:lstStyle/>
          <a:p>
            <a:r>
              <a:rPr lang="en-IN" sz="3200"/>
              <a:t>Task Management</a:t>
            </a:r>
          </a:p>
        </p:txBody>
      </p:sp>
      <p:pic>
        <p:nvPicPr>
          <p:cNvPr id="5" name="Content Placeholder 4">
            <a:extLst>
              <a:ext uri="{FF2B5EF4-FFF2-40B4-BE49-F238E27FC236}">
                <a16:creationId xmlns:a16="http://schemas.microsoft.com/office/drawing/2014/main" id="{1BD8D25F-D391-0B79-04F4-A989C88270BC}"/>
              </a:ext>
            </a:extLst>
          </p:cNvPr>
          <p:cNvPicPr>
            <a:picLocks noGrp="1" noChangeAspect="1"/>
          </p:cNvPicPr>
          <p:nvPr>
            <p:ph idx="1"/>
          </p:nvPr>
        </p:nvPicPr>
        <p:blipFill>
          <a:blip r:embed="rId2"/>
          <a:stretch>
            <a:fillRect/>
          </a:stretch>
        </p:blipFill>
        <p:spPr>
          <a:xfrm>
            <a:off x="5376863" y="2281182"/>
            <a:ext cx="6172200" cy="2044811"/>
          </a:xfrm>
        </p:spPr>
      </p:pic>
    </p:spTree>
    <p:extLst>
      <p:ext uri="{BB962C8B-B14F-4D97-AF65-F5344CB8AC3E}">
        <p14:creationId xmlns:p14="http://schemas.microsoft.com/office/powerpoint/2010/main" val="1876754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1492441" y="1001124"/>
            <a:ext cx="10013709" cy="1030360"/>
          </a:xfrm>
        </p:spPr>
        <p:txBody>
          <a:bodyPr>
            <a:normAutofit/>
          </a:bodyPr>
          <a:lstStyle/>
          <a:p>
            <a:r>
              <a:rPr lang="en-US">
                <a:solidFill>
                  <a:schemeClr val="bg1"/>
                </a:solidFill>
                <a:ea typeface="Meiryo"/>
              </a:rPr>
              <a:t>Tools Used</a:t>
            </a:r>
          </a:p>
        </p:txBody>
      </p:sp>
      <p:sp>
        <p:nvSpPr>
          <p:cNvPr id="27"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BB140-8FE8-AE07-6376-6610E4C2C477}"/>
              </a:ext>
            </a:extLst>
          </p:cNvPr>
          <p:cNvSpPr>
            <a:spLocks noGrp="1"/>
          </p:cNvSpPr>
          <p:nvPr>
            <p:ph idx="1"/>
          </p:nvPr>
        </p:nvSpPr>
        <p:spPr>
          <a:xfrm>
            <a:off x="1535371" y="2702257"/>
            <a:ext cx="9935571" cy="3426158"/>
          </a:xfrm>
        </p:spPr>
        <p:txBody>
          <a:bodyPr anchor="t">
            <a:normAutofit/>
          </a:bodyPr>
          <a:lstStyle/>
          <a:p>
            <a:pPr marL="285750" indent="-285750">
              <a:buFont typeface="Arial" panose="020B0503020204020204" pitchFamily="34" charset="0"/>
              <a:buChar char="•"/>
            </a:pPr>
            <a:r>
              <a:rPr lang="en-US">
                <a:ea typeface="Meiryo"/>
              </a:rPr>
              <a:t>GitHub Repository</a:t>
            </a:r>
          </a:p>
          <a:p>
            <a:pPr marL="285750" indent="-285750">
              <a:buFont typeface="Arial" panose="020B0503020204020204" pitchFamily="34" charset="0"/>
              <a:buChar char="•"/>
            </a:pPr>
            <a:r>
              <a:rPr lang="en-US">
                <a:ea typeface="Meiryo"/>
              </a:rPr>
              <a:t>Jira (Task Management)</a:t>
            </a:r>
          </a:p>
          <a:p>
            <a:pPr marL="285750" indent="-285750">
              <a:buFont typeface="Arial" panose="020B0503020204020204" pitchFamily="34" charset="0"/>
              <a:buChar char="•"/>
            </a:pPr>
            <a:r>
              <a:rPr lang="en-US">
                <a:ea typeface="Meiryo"/>
              </a:rPr>
              <a:t>Eclipse</a:t>
            </a:r>
          </a:p>
          <a:p>
            <a:pPr marL="285750" indent="-285750">
              <a:buFont typeface="Arial" panose="020B0503020204020204" pitchFamily="34" charset="0"/>
              <a:buChar char="•"/>
            </a:pPr>
            <a:r>
              <a:rPr lang="en-US">
                <a:ea typeface="Meiryo"/>
              </a:rPr>
              <a:t>Scene Builder </a:t>
            </a:r>
          </a:p>
          <a:p>
            <a:pPr marL="285750" indent="-285750">
              <a:buFont typeface="Arial" panose="020B0503020204020204" pitchFamily="34" charset="0"/>
              <a:buChar char="•"/>
            </a:pPr>
            <a:r>
              <a:rPr lang="en-US">
                <a:ea typeface="Meiryo"/>
              </a:rPr>
              <a:t>Microsoft Teams</a:t>
            </a:r>
          </a:p>
          <a:p>
            <a:pPr marL="285750" indent="-285750">
              <a:buFont typeface="Arial" panose="020B0503020204020204" pitchFamily="34" charset="0"/>
              <a:buChar char="•"/>
            </a:pPr>
            <a:r>
              <a:rPr lang="en-US">
                <a:ea typeface="Meiryo"/>
              </a:rPr>
              <a:t>Microsoft PowerPoint, Word (Documentation)</a:t>
            </a:r>
          </a:p>
        </p:txBody>
      </p:sp>
    </p:spTree>
    <p:extLst>
      <p:ext uri="{BB962C8B-B14F-4D97-AF65-F5344CB8AC3E}">
        <p14:creationId xmlns:p14="http://schemas.microsoft.com/office/powerpoint/2010/main" val="1500800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589256" y="642814"/>
            <a:ext cx="3611029" cy="1862345"/>
          </a:xfrm>
        </p:spPr>
        <p:txBody>
          <a:bodyPr>
            <a:normAutofit/>
          </a:bodyPr>
          <a:lstStyle/>
          <a:p>
            <a:pPr>
              <a:lnSpc>
                <a:spcPct val="100000"/>
              </a:lnSpc>
              <a:spcBef>
                <a:spcPts val="0"/>
              </a:spcBef>
            </a:pPr>
            <a:r>
              <a:rPr lang="en-US" sz="2400">
                <a:ea typeface="Meiryo"/>
              </a:rPr>
              <a:t>Implementation Issues between Mac and Windows</a:t>
            </a:r>
            <a:endParaRPr lang="en-US"/>
          </a:p>
        </p:txBody>
      </p:sp>
      <p:sp>
        <p:nvSpPr>
          <p:cNvPr id="56" name="Rectangle 55">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BB140-8FE8-AE07-6376-6610E4C2C477}"/>
              </a:ext>
            </a:extLst>
          </p:cNvPr>
          <p:cNvSpPr>
            <a:spLocks noGrp="1"/>
          </p:cNvSpPr>
          <p:nvPr>
            <p:ph idx="1"/>
          </p:nvPr>
        </p:nvSpPr>
        <p:spPr>
          <a:xfrm>
            <a:off x="262241" y="2354906"/>
            <a:ext cx="4260015" cy="3956307"/>
          </a:xfrm>
        </p:spPr>
        <p:txBody>
          <a:bodyPr vert="horz" lIns="109728" tIns="109728" rIns="109728" bIns="91440" rtlCol="0" anchor="t">
            <a:noAutofit/>
          </a:bodyPr>
          <a:lstStyle/>
          <a:p>
            <a:pPr marL="285750" indent="-285750">
              <a:lnSpc>
                <a:spcPct val="130000"/>
              </a:lnSpc>
              <a:buFont typeface="Arial" panose="020B0503020204020204" pitchFamily="34" charset="0"/>
              <a:buChar char="•"/>
            </a:pPr>
            <a:r>
              <a:rPr lang="en-US" sz="1200">
                <a:ea typeface="Meiryo"/>
              </a:rPr>
              <a:t>C++ codes were initially written in Mac. Took almost a day just to transition the code to Windows. For dynamic library, Mac generates .</a:t>
            </a:r>
            <a:r>
              <a:rPr lang="en-US" sz="1200" err="1">
                <a:ea typeface="Meiryo"/>
              </a:rPr>
              <a:t>dylib</a:t>
            </a:r>
            <a:r>
              <a:rPr lang="en-US" sz="1200">
                <a:ea typeface="Meiryo"/>
              </a:rPr>
              <a:t> whereas Windows generates .</a:t>
            </a:r>
            <a:r>
              <a:rPr lang="en-US" sz="1200" err="1">
                <a:ea typeface="Meiryo"/>
              </a:rPr>
              <a:t>dll</a:t>
            </a:r>
            <a:r>
              <a:rPr lang="en-US" sz="1200">
                <a:ea typeface="Meiryo"/>
              </a:rPr>
              <a:t>.</a:t>
            </a:r>
          </a:p>
          <a:p>
            <a:pPr marL="285750" indent="-285750">
              <a:lnSpc>
                <a:spcPct val="130000"/>
              </a:lnSpc>
              <a:buFont typeface="Arial" panose="020B0503020204020204" pitchFamily="34" charset="0"/>
              <a:buChar char="•"/>
            </a:pPr>
            <a:r>
              <a:rPr lang="en-US" sz="1200">
                <a:ea typeface="Meiryo"/>
              </a:rPr>
              <a:t>Were able to build the C++ code but found out that the compiler had built a 32 bit file which was incompatible with 64 bit java program.</a:t>
            </a:r>
          </a:p>
          <a:p>
            <a:pPr marL="285750" indent="-285750">
              <a:lnSpc>
                <a:spcPct val="130000"/>
              </a:lnSpc>
              <a:buFont typeface="Arial" panose="020B0503020204020204" pitchFamily="34" charset="0"/>
              <a:buChar char="•"/>
            </a:pPr>
            <a:r>
              <a:rPr lang="en-US" sz="1200">
                <a:ea typeface="Meiryo"/>
              </a:rPr>
              <a:t>Finally, was able to find </a:t>
            </a:r>
            <a:r>
              <a:rPr lang="en-US" sz="1200" err="1">
                <a:ea typeface="Meiryo"/>
              </a:rPr>
              <a:t>MingW</a:t>
            </a:r>
            <a:r>
              <a:rPr lang="en-US" sz="1200">
                <a:ea typeface="Meiryo"/>
              </a:rPr>
              <a:t> GCC compiler for Windows which is capable of generating results in both 32 and 64 bit.</a:t>
            </a:r>
          </a:p>
        </p:txBody>
      </p:sp>
      <p:pic>
        <p:nvPicPr>
          <p:cNvPr id="4" name="Picture 4" descr="Text&#10;&#10;Description automatically generated">
            <a:extLst>
              <a:ext uri="{FF2B5EF4-FFF2-40B4-BE49-F238E27FC236}">
                <a16:creationId xmlns:a16="http://schemas.microsoft.com/office/drawing/2014/main" id="{ED70DDF2-A619-508B-1A18-4D7CBD349251}"/>
              </a:ext>
            </a:extLst>
          </p:cNvPr>
          <p:cNvPicPr>
            <a:picLocks noChangeAspect="1"/>
          </p:cNvPicPr>
          <p:nvPr/>
        </p:nvPicPr>
        <p:blipFill>
          <a:blip r:embed="rId2"/>
          <a:stretch>
            <a:fillRect/>
          </a:stretch>
        </p:blipFill>
        <p:spPr>
          <a:xfrm>
            <a:off x="4737954" y="1523693"/>
            <a:ext cx="7458919" cy="3864277"/>
          </a:xfrm>
          <a:prstGeom prst="rect">
            <a:avLst/>
          </a:prstGeom>
        </p:spPr>
      </p:pic>
      <p:sp>
        <p:nvSpPr>
          <p:cNvPr id="58" name="Rectangle 5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275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642918" y="932589"/>
            <a:ext cx="3814944" cy="2109190"/>
          </a:xfrm>
        </p:spPr>
        <p:txBody>
          <a:bodyPr vert="horz" lIns="109728" tIns="109728" rIns="109728" bIns="91440" rtlCol="0" anchor="ctr">
            <a:normAutofit/>
          </a:bodyPr>
          <a:lstStyle/>
          <a:p>
            <a:pPr>
              <a:lnSpc>
                <a:spcPct val="100000"/>
              </a:lnSpc>
              <a:spcBef>
                <a:spcPts val="0"/>
              </a:spcBef>
            </a:pPr>
            <a:r>
              <a:rPr lang="en-US" sz="3200">
                <a:ea typeface="+mj-lt"/>
                <a:cs typeface="+mj-lt"/>
              </a:rPr>
              <a:t>Front-End Issues with Calculations</a:t>
            </a:r>
            <a:endParaRPr lang="en-US" sz="3200">
              <a:ea typeface="Meiryo"/>
            </a:endParaRPr>
          </a:p>
          <a:p>
            <a:endParaRPr lang="en-US">
              <a:ea typeface="Meiryo"/>
            </a:endParaRPr>
          </a:p>
        </p:txBody>
      </p:sp>
      <p:sp>
        <p:nvSpPr>
          <p:cNvPr id="37" name="Rectangle 36">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BB140-8FE8-AE07-6376-6610E4C2C477}"/>
              </a:ext>
            </a:extLst>
          </p:cNvPr>
          <p:cNvSpPr>
            <a:spLocks noGrp="1"/>
          </p:cNvSpPr>
          <p:nvPr>
            <p:ph idx="1"/>
          </p:nvPr>
        </p:nvSpPr>
        <p:spPr>
          <a:xfrm>
            <a:off x="144185" y="2215385"/>
            <a:ext cx="4442466" cy="3430420"/>
          </a:xfrm>
        </p:spPr>
        <p:txBody>
          <a:bodyPr vert="horz" lIns="109728" tIns="109728" rIns="109728" bIns="91440" rtlCol="0" anchor="t">
            <a:noAutofit/>
          </a:bodyPr>
          <a:lstStyle/>
          <a:p>
            <a:pPr marL="285750" indent="-285750">
              <a:lnSpc>
                <a:spcPct val="130000"/>
              </a:lnSpc>
              <a:buFont typeface="Arial" panose="020B0503020204020204" pitchFamily="34" charset="0"/>
              <a:buChar char="•"/>
            </a:pPr>
            <a:r>
              <a:rPr lang="en-US" sz="1200">
                <a:ea typeface="Meiryo"/>
              </a:rPr>
              <a:t>When the calculation and frontend were on the same thread, the program would start calculations and after completion, jump straight to the results page without updating then frontend for loading indication, leaving the user clueless whether something is happening or not.</a:t>
            </a:r>
          </a:p>
          <a:p>
            <a:pPr marL="285750" indent="-285750">
              <a:lnSpc>
                <a:spcPct val="130000"/>
              </a:lnSpc>
              <a:buFont typeface="Arial" panose="020B0503020204020204" pitchFamily="34" charset="0"/>
              <a:buChar char="•"/>
            </a:pPr>
            <a:r>
              <a:rPr lang="en-US" sz="1200">
                <a:ea typeface="Meiryo"/>
              </a:rPr>
              <a:t>Tried to add </a:t>
            </a:r>
            <a:r>
              <a:rPr lang="en-US" sz="1200" err="1">
                <a:ea typeface="+mn-lt"/>
                <a:cs typeface="+mn-lt"/>
              </a:rPr>
              <a:t>PauseTransition</a:t>
            </a:r>
            <a:r>
              <a:rPr lang="en-US" sz="1200">
                <a:ea typeface="+mn-lt"/>
                <a:cs typeface="+mn-lt"/>
              </a:rPr>
              <a:t> in</a:t>
            </a:r>
            <a:r>
              <a:rPr lang="en-US" sz="1200">
                <a:ea typeface="Meiryo"/>
              </a:rPr>
              <a:t> the program to pause before starting the calculations and give time to update the frontend, but as soon as the calculation starts, the frontend freezes and after calculation completion program goes to next screen.</a:t>
            </a:r>
          </a:p>
          <a:p>
            <a:pPr marL="285750" indent="-285750">
              <a:lnSpc>
                <a:spcPct val="130000"/>
              </a:lnSpc>
              <a:buFont typeface="Arial" panose="020B0503020204020204" pitchFamily="34" charset="0"/>
              <a:buChar char="•"/>
            </a:pPr>
            <a:r>
              <a:rPr lang="en-US" sz="1200">
                <a:ea typeface="Meiryo"/>
              </a:rPr>
              <a:t>Solution? Multi-Threading</a:t>
            </a:r>
          </a:p>
        </p:txBody>
      </p:sp>
      <p:pic>
        <p:nvPicPr>
          <p:cNvPr id="4" name="Picture 4" descr="Text&#10;&#10;Description automatically generated">
            <a:extLst>
              <a:ext uri="{FF2B5EF4-FFF2-40B4-BE49-F238E27FC236}">
                <a16:creationId xmlns:a16="http://schemas.microsoft.com/office/drawing/2014/main" id="{CCD65966-5F58-B7F6-7959-EA4249353EC4}"/>
              </a:ext>
            </a:extLst>
          </p:cNvPr>
          <p:cNvPicPr>
            <a:picLocks noChangeAspect="1"/>
          </p:cNvPicPr>
          <p:nvPr/>
        </p:nvPicPr>
        <p:blipFill>
          <a:blip r:embed="rId2"/>
          <a:stretch>
            <a:fillRect/>
          </a:stretch>
        </p:blipFill>
        <p:spPr>
          <a:xfrm>
            <a:off x="4737954" y="1501715"/>
            <a:ext cx="7405257" cy="3854570"/>
          </a:xfrm>
          <a:prstGeom prst="rect">
            <a:avLst/>
          </a:prstGeom>
        </p:spPr>
      </p:pic>
      <p:sp>
        <p:nvSpPr>
          <p:cNvPr id="39" name="Rectangle 38">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840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person&#10;&#10;Description automatically generated">
            <a:extLst>
              <a:ext uri="{FF2B5EF4-FFF2-40B4-BE49-F238E27FC236}">
                <a16:creationId xmlns:a16="http://schemas.microsoft.com/office/drawing/2014/main" id="{2E2B2D89-036F-0182-E2CC-EFB98925EDAD}"/>
              </a:ext>
            </a:extLst>
          </p:cNvPr>
          <p:cNvPicPr>
            <a:picLocks noGrp="1" noChangeAspect="1"/>
          </p:cNvPicPr>
          <p:nvPr>
            <p:ph idx="1"/>
          </p:nvPr>
        </p:nvPicPr>
        <p:blipFill rotWithShape="1">
          <a:blip r:embed="rId2"/>
          <a:srcRect t="17217" b="4928"/>
          <a:stretch/>
        </p:blipFill>
        <p:spPr>
          <a:xfrm>
            <a:off x="150272" y="3090926"/>
            <a:ext cx="5870600" cy="3455834"/>
          </a:xfrm>
          <a:prstGeom prst="rect">
            <a:avLst/>
          </a:prstGeom>
        </p:spPr>
      </p:pic>
      <p:sp>
        <p:nvSpPr>
          <p:cNvPr id="29" name="Rectangle 28">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9AD884-3923-95CE-2ED4-CEF782E2610E}"/>
              </a:ext>
            </a:extLst>
          </p:cNvPr>
          <p:cNvSpPr>
            <a:spLocks noGrp="1"/>
          </p:cNvSpPr>
          <p:nvPr>
            <p:ph type="title"/>
          </p:nvPr>
        </p:nvSpPr>
        <p:spPr>
          <a:xfrm>
            <a:off x="276114" y="273318"/>
            <a:ext cx="6007100" cy="1531255"/>
          </a:xfrm>
        </p:spPr>
        <p:txBody>
          <a:bodyPr vert="horz" lIns="109728" tIns="109728" rIns="109728" bIns="91440" rtlCol="0" anchor="b">
            <a:normAutofit/>
          </a:bodyPr>
          <a:lstStyle/>
          <a:p>
            <a:pPr>
              <a:lnSpc>
                <a:spcPct val="125000"/>
              </a:lnSpc>
            </a:pPr>
            <a:r>
              <a:rPr lang="en-US" sz="6000" b="0" cap="all">
                <a:solidFill>
                  <a:schemeClr val="bg1"/>
                </a:solidFill>
              </a:rPr>
              <a:t>Inspiration</a:t>
            </a:r>
          </a:p>
        </p:txBody>
      </p:sp>
      <p:sp>
        <p:nvSpPr>
          <p:cNvPr id="5" name="TextBox 4">
            <a:extLst>
              <a:ext uri="{FF2B5EF4-FFF2-40B4-BE49-F238E27FC236}">
                <a16:creationId xmlns:a16="http://schemas.microsoft.com/office/drawing/2014/main" id="{C75716DD-6552-DDA2-327E-3CE99BEC0CF2}"/>
              </a:ext>
            </a:extLst>
          </p:cNvPr>
          <p:cNvSpPr txBox="1"/>
          <p:nvPr/>
        </p:nvSpPr>
        <p:spPr>
          <a:xfrm>
            <a:off x="405147" y="1770844"/>
            <a:ext cx="651992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eiryo"/>
              </a:rPr>
              <a:t>Signal in some corner of your house is weak?</a:t>
            </a:r>
          </a:p>
        </p:txBody>
      </p:sp>
      <p:pic>
        <p:nvPicPr>
          <p:cNvPr id="6" name="Picture 6" descr="A picture containing toy&#10;&#10;Description automatically generated">
            <a:extLst>
              <a:ext uri="{FF2B5EF4-FFF2-40B4-BE49-F238E27FC236}">
                <a16:creationId xmlns:a16="http://schemas.microsoft.com/office/drawing/2014/main" id="{12AF13C1-04C1-FFE2-6B6F-387FE30FE743}"/>
              </a:ext>
            </a:extLst>
          </p:cNvPr>
          <p:cNvPicPr>
            <a:picLocks noChangeAspect="1"/>
          </p:cNvPicPr>
          <p:nvPr/>
        </p:nvPicPr>
        <p:blipFill>
          <a:blip r:embed="rId3"/>
          <a:stretch>
            <a:fillRect/>
          </a:stretch>
        </p:blipFill>
        <p:spPr>
          <a:xfrm>
            <a:off x="6366457" y="3128845"/>
            <a:ext cx="5898521" cy="3422928"/>
          </a:xfrm>
          <a:prstGeom prst="rect">
            <a:avLst/>
          </a:prstGeom>
        </p:spPr>
      </p:pic>
      <p:sp>
        <p:nvSpPr>
          <p:cNvPr id="7" name="TextBox 6">
            <a:extLst>
              <a:ext uri="{FF2B5EF4-FFF2-40B4-BE49-F238E27FC236}">
                <a16:creationId xmlns:a16="http://schemas.microsoft.com/office/drawing/2014/main" id="{01B3E587-600E-144F-15FE-5CFE0774A6B8}"/>
              </a:ext>
            </a:extLst>
          </p:cNvPr>
          <p:cNvSpPr txBox="1"/>
          <p:nvPr/>
        </p:nvSpPr>
        <p:spPr>
          <a:xfrm>
            <a:off x="7241683" y="1317402"/>
            <a:ext cx="460687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Meiryo"/>
              </a:rPr>
              <a:t>Why not simulate the Wi-Fi strength?</a:t>
            </a:r>
          </a:p>
        </p:txBody>
      </p:sp>
    </p:spTree>
    <p:extLst>
      <p:ext uri="{BB962C8B-B14F-4D97-AF65-F5344CB8AC3E}">
        <p14:creationId xmlns:p14="http://schemas.microsoft.com/office/powerpoint/2010/main" val="3266465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610721" y="868194"/>
            <a:ext cx="3611029" cy="1862345"/>
          </a:xfrm>
        </p:spPr>
        <p:txBody>
          <a:bodyPr>
            <a:normAutofit/>
          </a:bodyPr>
          <a:lstStyle/>
          <a:p>
            <a:pPr>
              <a:lnSpc>
                <a:spcPct val="100000"/>
              </a:lnSpc>
              <a:spcBef>
                <a:spcPts val="0"/>
              </a:spcBef>
            </a:pPr>
            <a:r>
              <a:rPr lang="en-US" sz="3200">
                <a:ea typeface="+mj-lt"/>
                <a:cs typeface="+mj-lt"/>
              </a:rPr>
              <a:t>Multi-Threading</a:t>
            </a:r>
            <a:endParaRPr lang="en-US" sz="3200" b="0">
              <a:ea typeface="+mj-lt"/>
              <a:cs typeface="+mj-lt"/>
            </a:endParaRPr>
          </a:p>
          <a:p>
            <a:endParaRPr lang="en-US">
              <a:ea typeface="Meiryo"/>
            </a:endParaRPr>
          </a:p>
        </p:txBody>
      </p:sp>
      <p:sp>
        <p:nvSpPr>
          <p:cNvPr id="37" name="Rectangle 36">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BB140-8FE8-AE07-6376-6610E4C2C477}"/>
              </a:ext>
            </a:extLst>
          </p:cNvPr>
          <p:cNvSpPr>
            <a:spLocks noGrp="1"/>
          </p:cNvSpPr>
          <p:nvPr>
            <p:ph idx="1"/>
          </p:nvPr>
        </p:nvSpPr>
        <p:spPr>
          <a:xfrm>
            <a:off x="165649" y="2118794"/>
            <a:ext cx="4313678" cy="3655800"/>
          </a:xfrm>
        </p:spPr>
        <p:txBody>
          <a:bodyPr anchor="t">
            <a:noAutofit/>
          </a:bodyPr>
          <a:lstStyle/>
          <a:p>
            <a:pPr marL="285750" indent="-285750">
              <a:lnSpc>
                <a:spcPct val="130000"/>
              </a:lnSpc>
              <a:buFont typeface="Arial" panose="020B0503020204020204" pitchFamily="34" charset="0"/>
              <a:buChar char="•"/>
            </a:pPr>
            <a:r>
              <a:rPr lang="en-US" sz="1200">
                <a:ea typeface="Meiryo"/>
              </a:rPr>
              <a:t>After selecting the router location and clicking on continue, the main thread updates the frontend (disables continue button and make loading visible) and a new background thread is generated, all the calculations take place in the background thread leaving the main thread free to run the loader. After the calculations are completed, the results are called back and background thread is merged with the main thread, after which the main thread proceeds further to the results page, displaying the final heatmap image.</a:t>
            </a:r>
          </a:p>
        </p:txBody>
      </p:sp>
      <p:pic>
        <p:nvPicPr>
          <p:cNvPr id="4" name="Picture 4" descr="Text&#10;&#10;Description automatically generated">
            <a:extLst>
              <a:ext uri="{FF2B5EF4-FFF2-40B4-BE49-F238E27FC236}">
                <a16:creationId xmlns:a16="http://schemas.microsoft.com/office/drawing/2014/main" id="{4C688EC1-D00E-5754-4A51-3DBE71A7AEA5}"/>
              </a:ext>
            </a:extLst>
          </p:cNvPr>
          <p:cNvPicPr>
            <a:picLocks noChangeAspect="1"/>
          </p:cNvPicPr>
          <p:nvPr/>
        </p:nvPicPr>
        <p:blipFill>
          <a:blip r:embed="rId2"/>
          <a:stretch>
            <a:fillRect/>
          </a:stretch>
        </p:blipFill>
        <p:spPr>
          <a:xfrm>
            <a:off x="4684292" y="1366210"/>
            <a:ext cx="7512581" cy="4769523"/>
          </a:xfrm>
          <a:prstGeom prst="rect">
            <a:avLst/>
          </a:prstGeom>
        </p:spPr>
      </p:pic>
      <p:sp>
        <p:nvSpPr>
          <p:cNvPr id="39" name="Rectangle 38">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1599E0BD-EDD6-A068-A41D-A3C886734DD8}"/>
              </a:ext>
            </a:extLst>
          </p:cNvPr>
          <p:cNvPicPr>
            <a:picLocks noChangeAspect="1"/>
          </p:cNvPicPr>
          <p:nvPr/>
        </p:nvPicPr>
        <p:blipFill>
          <a:blip r:embed="rId3"/>
          <a:stretch>
            <a:fillRect/>
          </a:stretch>
        </p:blipFill>
        <p:spPr>
          <a:xfrm>
            <a:off x="4670738" y="823950"/>
            <a:ext cx="7572777" cy="509311"/>
          </a:xfrm>
          <a:prstGeom prst="rect">
            <a:avLst/>
          </a:prstGeom>
        </p:spPr>
      </p:pic>
    </p:spTree>
    <p:extLst>
      <p:ext uri="{BB962C8B-B14F-4D97-AF65-F5344CB8AC3E}">
        <p14:creationId xmlns:p14="http://schemas.microsoft.com/office/powerpoint/2010/main" val="2481630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4919472" y="1056362"/>
            <a:ext cx="6627226" cy="1154102"/>
          </a:xfrm>
        </p:spPr>
        <p:txBody>
          <a:bodyPr>
            <a:normAutofit/>
          </a:bodyPr>
          <a:lstStyle/>
          <a:p>
            <a:r>
              <a:rPr lang="en-US">
                <a:ea typeface="Meiryo"/>
              </a:rPr>
              <a:t>Future Scope</a:t>
            </a:r>
            <a:endParaRPr lang="en-US"/>
          </a:p>
        </p:txBody>
      </p:sp>
      <p:sp>
        <p:nvSpPr>
          <p:cNvPr id="42" name="Rectangle 41">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BB140-8FE8-AE07-6376-6610E4C2C477}"/>
              </a:ext>
            </a:extLst>
          </p:cNvPr>
          <p:cNvSpPr>
            <a:spLocks noGrp="1"/>
          </p:cNvSpPr>
          <p:nvPr>
            <p:ph idx="1"/>
          </p:nvPr>
        </p:nvSpPr>
        <p:spPr>
          <a:xfrm>
            <a:off x="4921857" y="2268656"/>
            <a:ext cx="6627226" cy="3505938"/>
          </a:xfrm>
        </p:spPr>
        <p:txBody>
          <a:bodyPr anchor="t">
            <a:normAutofit/>
          </a:bodyPr>
          <a:lstStyle/>
          <a:p>
            <a:pPr marL="285750" indent="-285750">
              <a:lnSpc>
                <a:spcPct val="130000"/>
              </a:lnSpc>
              <a:buFont typeface="Arial" panose="020B0503020204020204" pitchFamily="34" charset="0"/>
              <a:buChar char="•"/>
            </a:pPr>
            <a:r>
              <a:rPr lang="en-US" sz="1500">
                <a:ea typeface="Meiryo"/>
              </a:rPr>
              <a:t>Add support for 5Ghz frequency band</a:t>
            </a:r>
            <a:endParaRPr lang="en-US" sz="1500"/>
          </a:p>
          <a:p>
            <a:pPr marL="285750" indent="-285750">
              <a:lnSpc>
                <a:spcPct val="130000"/>
              </a:lnSpc>
              <a:buFont typeface="Arial" panose="020B0503020204020204" pitchFamily="34" charset="0"/>
              <a:buChar char="•"/>
            </a:pPr>
            <a:r>
              <a:rPr lang="en-US" sz="1500">
                <a:ea typeface="Meiryo"/>
              </a:rPr>
              <a:t>Add new materials (like glass, metal, brick, </a:t>
            </a:r>
            <a:r>
              <a:rPr lang="en-US" sz="1500" err="1">
                <a:ea typeface="Meiryo"/>
              </a:rPr>
              <a:t>etc</a:t>
            </a:r>
            <a:r>
              <a:rPr lang="en-US" sz="1500">
                <a:ea typeface="Meiryo"/>
              </a:rPr>
              <a:t>)</a:t>
            </a:r>
          </a:p>
          <a:p>
            <a:pPr marL="285750" indent="-285750">
              <a:lnSpc>
                <a:spcPct val="130000"/>
              </a:lnSpc>
              <a:buFont typeface="Arial" panose="020B0503020204020204" pitchFamily="34" charset="0"/>
              <a:buChar char="•"/>
            </a:pPr>
            <a:r>
              <a:rPr lang="en-US" sz="1500">
                <a:ea typeface="Meiryo"/>
              </a:rPr>
              <a:t>Add support for multiple wall materials at the same time</a:t>
            </a:r>
          </a:p>
          <a:p>
            <a:pPr marL="285750" indent="-285750">
              <a:lnSpc>
                <a:spcPct val="130000"/>
              </a:lnSpc>
              <a:buFont typeface="Arial" panose="020B0503020204020204" pitchFamily="34" charset="0"/>
              <a:buChar char="•"/>
            </a:pPr>
            <a:r>
              <a:rPr lang="en-US" sz="1500">
                <a:ea typeface="Meiryo"/>
              </a:rPr>
              <a:t>Add option to create custom floor plans within the app</a:t>
            </a:r>
          </a:p>
          <a:p>
            <a:pPr marL="285750" indent="-285750">
              <a:lnSpc>
                <a:spcPct val="130000"/>
              </a:lnSpc>
              <a:buFont typeface="Arial" panose="020B0503020204020204" pitchFamily="34" charset="0"/>
              <a:buChar char="•"/>
            </a:pPr>
            <a:r>
              <a:rPr lang="en-US" sz="1500">
                <a:ea typeface="Meiryo"/>
              </a:rPr>
              <a:t>Add different colors to signify different strengths of the signal</a:t>
            </a:r>
          </a:p>
          <a:p>
            <a:pPr marL="285750" indent="-285750">
              <a:lnSpc>
                <a:spcPct val="130000"/>
              </a:lnSpc>
              <a:buFont typeface="Arial" panose="020B0503020204020204" pitchFamily="34" charset="0"/>
              <a:buChar char="•"/>
            </a:pPr>
            <a:r>
              <a:rPr lang="en-US" sz="1500">
                <a:ea typeface="Meiryo"/>
              </a:rPr>
              <a:t>Suggest the most optimal location for the router</a:t>
            </a:r>
          </a:p>
          <a:p>
            <a:pPr marL="285750" indent="-285750">
              <a:lnSpc>
                <a:spcPct val="130000"/>
              </a:lnSpc>
              <a:buFont typeface="Arial" panose="020B0503020204020204" pitchFamily="34" charset="0"/>
              <a:buChar char="•"/>
            </a:pPr>
            <a:endParaRPr lang="en-US" sz="1500">
              <a:ea typeface="Meiryo"/>
            </a:endParaRPr>
          </a:p>
          <a:p>
            <a:pPr marL="285750" indent="-285750">
              <a:lnSpc>
                <a:spcPct val="130000"/>
              </a:lnSpc>
              <a:buFont typeface="Arial" panose="020B0503020204020204" pitchFamily="34" charset="0"/>
              <a:buChar char="•"/>
            </a:pPr>
            <a:endParaRPr lang="en-US" sz="1500">
              <a:ea typeface="Meiryo"/>
            </a:endParaRPr>
          </a:p>
        </p:txBody>
      </p:sp>
      <p:sp>
        <p:nvSpPr>
          <p:cNvPr id="44" name="Rectangle 43">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3F9FC8F-A541-D6FC-A839-09A71D962EA5}"/>
              </a:ext>
            </a:extLst>
          </p:cNvPr>
          <p:cNvPicPr>
            <a:picLocks noChangeAspect="1"/>
          </p:cNvPicPr>
          <p:nvPr/>
        </p:nvPicPr>
        <p:blipFill>
          <a:blip r:embed="rId2"/>
          <a:stretch>
            <a:fillRect/>
          </a:stretch>
        </p:blipFill>
        <p:spPr>
          <a:xfrm>
            <a:off x="4794" y="2085850"/>
            <a:ext cx="4417453" cy="2740242"/>
          </a:xfrm>
          <a:prstGeom prst="rect">
            <a:avLst/>
          </a:prstGeom>
        </p:spPr>
      </p:pic>
    </p:spTree>
    <p:extLst>
      <p:ext uri="{BB962C8B-B14F-4D97-AF65-F5344CB8AC3E}">
        <p14:creationId xmlns:p14="http://schemas.microsoft.com/office/powerpoint/2010/main" val="3911425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2D4E0A29-858A-14A0-45C4-0BE72F4F2D29}"/>
              </a:ext>
            </a:extLst>
          </p:cNvPr>
          <p:cNvPicPr>
            <a:picLocks noChangeAspect="1"/>
          </p:cNvPicPr>
          <p:nvPr/>
        </p:nvPicPr>
        <p:blipFill>
          <a:blip r:embed="rId2"/>
          <a:stretch>
            <a:fillRect/>
          </a:stretch>
        </p:blipFill>
        <p:spPr>
          <a:xfrm>
            <a:off x="5649532" y="540364"/>
            <a:ext cx="5576551" cy="5587458"/>
          </a:xfrm>
          <a:prstGeom prst="rect">
            <a:avLst/>
          </a:prstGeom>
        </p:spPr>
      </p:pic>
      <p:pic>
        <p:nvPicPr>
          <p:cNvPr id="3" name="Picture 3" descr="Logo&#10;&#10;Description automatically generated">
            <a:extLst>
              <a:ext uri="{FF2B5EF4-FFF2-40B4-BE49-F238E27FC236}">
                <a16:creationId xmlns:a16="http://schemas.microsoft.com/office/drawing/2014/main" id="{E519C557-678C-AB39-5B17-956653103AB5}"/>
              </a:ext>
            </a:extLst>
          </p:cNvPr>
          <p:cNvPicPr>
            <a:picLocks noChangeAspect="1"/>
          </p:cNvPicPr>
          <p:nvPr/>
        </p:nvPicPr>
        <p:blipFill>
          <a:blip r:embed="rId3"/>
          <a:stretch>
            <a:fillRect/>
          </a:stretch>
        </p:blipFill>
        <p:spPr>
          <a:xfrm>
            <a:off x="-191036" y="1981201"/>
            <a:ext cx="5050665" cy="2519966"/>
          </a:xfrm>
          <a:prstGeom prst="rect">
            <a:avLst/>
          </a:prstGeom>
        </p:spPr>
      </p:pic>
    </p:spTree>
    <p:extLst>
      <p:ext uri="{BB962C8B-B14F-4D97-AF65-F5344CB8AC3E}">
        <p14:creationId xmlns:p14="http://schemas.microsoft.com/office/powerpoint/2010/main" val="1033982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ECA4CB2-9071-41EB-AABB-2D8EB939D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7" name="Rectangle 76">
            <a:extLst>
              <a:ext uri="{FF2B5EF4-FFF2-40B4-BE49-F238E27FC236}">
                <a16:creationId xmlns:a16="http://schemas.microsoft.com/office/drawing/2014/main" id="{EB86F6BD-9C49-4F4F-99EA-9C5AA318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7806" y="-2"/>
            <a:ext cx="7494194" cy="16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DC4E-C93D-D500-9102-70C5BFE795B4}"/>
              </a:ext>
            </a:extLst>
          </p:cNvPr>
          <p:cNvSpPr>
            <a:spLocks noGrp="1"/>
          </p:cNvSpPr>
          <p:nvPr>
            <p:ph type="title"/>
          </p:nvPr>
        </p:nvSpPr>
        <p:spPr>
          <a:xfrm>
            <a:off x="85600" y="233508"/>
            <a:ext cx="4767889" cy="1806744"/>
          </a:xfrm>
        </p:spPr>
        <p:txBody>
          <a:bodyPr vert="horz" lIns="109728" tIns="109728" rIns="109728" bIns="91440" rtlCol="0" anchor="ctr">
            <a:noAutofit/>
          </a:bodyPr>
          <a:lstStyle/>
          <a:p>
            <a:pPr>
              <a:lnSpc>
                <a:spcPct val="140000"/>
              </a:lnSpc>
            </a:pPr>
            <a:r>
              <a:rPr lang="en-US" sz="2700">
                <a:solidFill>
                  <a:schemeClr val="tx1"/>
                </a:solidFill>
                <a:ea typeface="Meiryo"/>
              </a:rPr>
              <a:t>Physical Algorithm-how electric-magnetic wave transmit?</a:t>
            </a:r>
            <a:endParaRPr lang="en-US" sz="2500">
              <a:solidFill>
                <a:schemeClr val="tx1"/>
              </a:solidFill>
              <a:ea typeface="Meiryo"/>
            </a:endParaRPr>
          </a:p>
        </p:txBody>
      </p:sp>
      <p:sp>
        <p:nvSpPr>
          <p:cNvPr id="79" name="Rectangle 78">
            <a:extLst>
              <a:ext uri="{FF2B5EF4-FFF2-40B4-BE49-F238E27FC236}">
                <a16:creationId xmlns:a16="http://schemas.microsoft.com/office/drawing/2014/main" id="{C7DA365B-E064-481A-A62D-18CD31DB3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4795" y="1658471"/>
            <a:ext cx="7517205" cy="354105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6DBE49D-AABD-458B-B2DF-4D5FA7D5C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05919"/>
            <a:ext cx="4651248" cy="1652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6833CC6-729B-40E8-B891-D93467E3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36801" y="3396995"/>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BB140-8FE8-AE07-6376-6610E4C2C477}"/>
              </a:ext>
            </a:extLst>
          </p:cNvPr>
          <p:cNvSpPr>
            <a:spLocks noGrp="1"/>
          </p:cNvSpPr>
          <p:nvPr>
            <p:ph idx="1"/>
          </p:nvPr>
        </p:nvSpPr>
        <p:spPr>
          <a:xfrm>
            <a:off x="5816698" y="738090"/>
            <a:ext cx="6172413" cy="400010"/>
          </a:xfrm>
        </p:spPr>
        <p:txBody>
          <a:bodyPr vert="horz" lIns="109728" tIns="109728" rIns="109728" bIns="91440" rtlCol="0" anchor="ctr">
            <a:noAutofit/>
          </a:bodyPr>
          <a:lstStyle/>
          <a:p>
            <a:r>
              <a:rPr lang="en-US" sz="2800">
                <a:solidFill>
                  <a:schemeClr val="bg1"/>
                </a:solidFill>
                <a:ea typeface="Meiryo"/>
              </a:rPr>
              <a:t>Before Maxwell</a:t>
            </a:r>
          </a:p>
          <a:p>
            <a:endParaRPr lang="en-US">
              <a:ea typeface="Meiryo"/>
            </a:endParaRPr>
          </a:p>
        </p:txBody>
      </p:sp>
      <p:sp>
        <p:nvSpPr>
          <p:cNvPr id="85" name="Rectangle 84">
            <a:extLst>
              <a:ext uri="{FF2B5EF4-FFF2-40B4-BE49-F238E27FC236}">
                <a16:creationId xmlns:a16="http://schemas.microsoft.com/office/drawing/2014/main" id="{A5757897-7307-46AF-923D-FF5BF45DD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5205919"/>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4929A7-B06D-A901-0EC8-7E11D5AF8435}"/>
              </a:ext>
            </a:extLst>
          </p:cNvPr>
          <p:cNvSpPr txBox="1"/>
          <p:nvPr/>
        </p:nvSpPr>
        <p:spPr>
          <a:xfrm>
            <a:off x="311380" y="4218537"/>
            <a:ext cx="391732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eiryo"/>
              </a:rPr>
              <a:t>1. light goes in a straight line in same material</a:t>
            </a:r>
          </a:p>
          <a:p>
            <a:endParaRPr lang="en-US" sz="2400">
              <a:ea typeface="Meiryo"/>
            </a:endParaRPr>
          </a:p>
          <a:p>
            <a:r>
              <a:rPr lang="en-US" sz="2400">
                <a:solidFill>
                  <a:schemeClr val="bg1"/>
                </a:solidFill>
                <a:ea typeface="Meiryo"/>
              </a:rPr>
              <a:t>2.when light goes into the boundary of another material, it will be deflected and refracted</a:t>
            </a:r>
          </a:p>
        </p:txBody>
      </p:sp>
      <p:sp>
        <p:nvSpPr>
          <p:cNvPr id="6" name="TextBox 5">
            <a:extLst>
              <a:ext uri="{FF2B5EF4-FFF2-40B4-BE49-F238E27FC236}">
                <a16:creationId xmlns:a16="http://schemas.microsoft.com/office/drawing/2014/main" id="{945BE306-3E07-AE89-580A-89BF841A359C}"/>
              </a:ext>
            </a:extLst>
          </p:cNvPr>
          <p:cNvSpPr txBox="1"/>
          <p:nvPr/>
        </p:nvSpPr>
        <p:spPr>
          <a:xfrm>
            <a:off x="5622079" y="5481146"/>
            <a:ext cx="523825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Calibri"/>
                <a:ea typeface="Meiryo"/>
                <a:cs typeface="Calibri"/>
              </a:rPr>
              <a:t>n: refractive index </a:t>
            </a:r>
          </a:p>
          <a:p>
            <a:r>
              <a:rPr lang="en-US" sz="3600">
                <a:latin typeface="Calibri"/>
                <a:ea typeface="Meiryo"/>
                <a:cs typeface="Calibri"/>
              </a:rPr>
              <a:t>Usually between 1~5</a:t>
            </a:r>
          </a:p>
        </p:txBody>
      </p:sp>
      <p:pic>
        <p:nvPicPr>
          <p:cNvPr id="8" name="Picture 8" descr="Shape&#10;&#10;Description automatically generated">
            <a:extLst>
              <a:ext uri="{FF2B5EF4-FFF2-40B4-BE49-F238E27FC236}">
                <a16:creationId xmlns:a16="http://schemas.microsoft.com/office/drawing/2014/main" id="{CF33FCA6-9C2B-2C8F-6CF1-5ACD99006AF9}"/>
              </a:ext>
            </a:extLst>
          </p:cNvPr>
          <p:cNvPicPr>
            <a:picLocks noChangeAspect="1"/>
          </p:cNvPicPr>
          <p:nvPr/>
        </p:nvPicPr>
        <p:blipFill>
          <a:blip r:embed="rId2"/>
          <a:stretch>
            <a:fillRect/>
          </a:stretch>
        </p:blipFill>
        <p:spPr>
          <a:xfrm>
            <a:off x="182479" y="1897026"/>
            <a:ext cx="3084093" cy="2322002"/>
          </a:xfrm>
          <a:prstGeom prst="rect">
            <a:avLst/>
          </a:prstGeom>
        </p:spPr>
      </p:pic>
      <p:pic>
        <p:nvPicPr>
          <p:cNvPr id="10" name="Picture 10" descr="A picture containing chart&#10;&#10;Description automatically generated">
            <a:extLst>
              <a:ext uri="{FF2B5EF4-FFF2-40B4-BE49-F238E27FC236}">
                <a16:creationId xmlns:a16="http://schemas.microsoft.com/office/drawing/2014/main" id="{29702CA9-D207-DE50-FFBA-DDBE2ED2A246}"/>
              </a:ext>
            </a:extLst>
          </p:cNvPr>
          <p:cNvPicPr>
            <a:picLocks noChangeAspect="1"/>
          </p:cNvPicPr>
          <p:nvPr/>
        </p:nvPicPr>
        <p:blipFill>
          <a:blip r:embed="rId3"/>
          <a:stretch>
            <a:fillRect/>
          </a:stretch>
        </p:blipFill>
        <p:spPr>
          <a:xfrm>
            <a:off x="4814637" y="1887723"/>
            <a:ext cx="6914147" cy="2711578"/>
          </a:xfrm>
          <a:prstGeom prst="rect">
            <a:avLst/>
          </a:prstGeom>
        </p:spPr>
      </p:pic>
    </p:spTree>
    <p:extLst>
      <p:ext uri="{BB962C8B-B14F-4D97-AF65-F5344CB8AC3E}">
        <p14:creationId xmlns:p14="http://schemas.microsoft.com/office/powerpoint/2010/main" val="1276955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CA4CB2-9071-41EB-AABB-2D8EB939D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4">
            <a:extLst>
              <a:ext uri="{FF2B5EF4-FFF2-40B4-BE49-F238E27FC236}">
                <a16:creationId xmlns:a16="http://schemas.microsoft.com/office/drawing/2014/main" id="{47BE2C61-C84E-62F4-AAA9-D365FBA79067}"/>
              </a:ext>
            </a:extLst>
          </p:cNvPr>
          <p:cNvPicPr>
            <a:picLocks noChangeAspect="1"/>
          </p:cNvPicPr>
          <p:nvPr/>
        </p:nvPicPr>
        <p:blipFill rotWithShape="1">
          <a:blip r:embed="rId2"/>
          <a:srcRect t="5466" r="-2" b="-2"/>
          <a:stretch/>
        </p:blipFill>
        <p:spPr>
          <a:xfrm>
            <a:off x="1" y="10"/>
            <a:ext cx="4654296" cy="5290511"/>
          </a:xfrm>
          <a:prstGeom prst="rect">
            <a:avLst/>
          </a:prstGeom>
        </p:spPr>
      </p:pic>
      <p:sp>
        <p:nvSpPr>
          <p:cNvPr id="13" name="Rectangle 12">
            <a:extLst>
              <a:ext uri="{FF2B5EF4-FFF2-40B4-BE49-F238E27FC236}">
                <a16:creationId xmlns:a16="http://schemas.microsoft.com/office/drawing/2014/main" id="{EB86F6BD-9C49-4F4F-99EA-9C5AA318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7806" y="-2"/>
            <a:ext cx="7494194" cy="16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0F628-2E40-C90E-266D-EB91012E5911}"/>
              </a:ext>
            </a:extLst>
          </p:cNvPr>
          <p:cNvSpPr>
            <a:spLocks noGrp="1"/>
          </p:cNvSpPr>
          <p:nvPr>
            <p:ph type="title"/>
          </p:nvPr>
        </p:nvSpPr>
        <p:spPr>
          <a:xfrm>
            <a:off x="5376671" y="265706"/>
            <a:ext cx="6399212" cy="1162801"/>
          </a:xfrm>
        </p:spPr>
        <p:txBody>
          <a:bodyPr>
            <a:normAutofit/>
          </a:bodyPr>
          <a:lstStyle/>
          <a:p>
            <a:r>
              <a:rPr lang="en-US">
                <a:solidFill>
                  <a:schemeClr val="bg1"/>
                </a:solidFill>
                <a:ea typeface="Meiryo"/>
              </a:rPr>
              <a:t>After maxwell</a:t>
            </a:r>
          </a:p>
        </p:txBody>
      </p:sp>
      <p:sp>
        <p:nvSpPr>
          <p:cNvPr id="15" name="Rectangle 14">
            <a:extLst>
              <a:ext uri="{FF2B5EF4-FFF2-40B4-BE49-F238E27FC236}">
                <a16:creationId xmlns:a16="http://schemas.microsoft.com/office/drawing/2014/main" id="{C7DA365B-E064-481A-A62D-18CD31DB3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4795" y="1658471"/>
            <a:ext cx="7517205" cy="354105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DBE49D-AABD-458B-B2DF-4D5FA7D5C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05919"/>
            <a:ext cx="4651248" cy="1652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833CC6-729B-40E8-B891-D93467E3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36801" y="3396995"/>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F0F4A4D4-982B-08AF-6453-2A1C815EB27A}"/>
              </a:ext>
            </a:extLst>
          </p:cNvPr>
          <p:cNvSpPr>
            <a:spLocks noGrp="1"/>
          </p:cNvSpPr>
          <p:nvPr>
            <p:ph idx="1"/>
          </p:nvPr>
        </p:nvSpPr>
        <p:spPr>
          <a:xfrm>
            <a:off x="4829320" y="1263978"/>
            <a:ext cx="8104242" cy="3029446"/>
          </a:xfrm>
        </p:spPr>
        <p:txBody>
          <a:bodyPr>
            <a:normAutofit/>
          </a:bodyPr>
          <a:lstStyle/>
          <a:p>
            <a:r>
              <a:rPr lang="en-US" sz="2400">
                <a:ea typeface="Meiryo"/>
              </a:rPr>
              <a:t>Helmholtz equation(time dependent)</a:t>
            </a:r>
          </a:p>
          <a:p>
            <a:endParaRPr lang="en-US" sz="2400">
              <a:ea typeface="Meiryo"/>
            </a:endParaRPr>
          </a:p>
          <a:p>
            <a:endParaRPr lang="en-US" sz="2400">
              <a:ea typeface="Meiryo"/>
            </a:endParaRPr>
          </a:p>
          <a:p>
            <a:r>
              <a:rPr lang="en-US" sz="2400">
                <a:ea typeface="Meiryo"/>
              </a:rPr>
              <a:t>Helmholtz equation(time independent)</a:t>
            </a:r>
          </a:p>
        </p:txBody>
      </p:sp>
      <p:sp>
        <p:nvSpPr>
          <p:cNvPr id="21" name="Rectangle 20">
            <a:extLst>
              <a:ext uri="{FF2B5EF4-FFF2-40B4-BE49-F238E27FC236}">
                <a16:creationId xmlns:a16="http://schemas.microsoft.com/office/drawing/2014/main" id="{A5757897-7307-46AF-923D-FF5BF45DD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5205919"/>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text&#10;&#10;Description automatically generated">
            <a:extLst>
              <a:ext uri="{FF2B5EF4-FFF2-40B4-BE49-F238E27FC236}">
                <a16:creationId xmlns:a16="http://schemas.microsoft.com/office/drawing/2014/main" id="{6051F8E9-94D6-BCA1-9871-19A602064D1F}"/>
              </a:ext>
            </a:extLst>
          </p:cNvPr>
          <p:cNvPicPr>
            <a:picLocks noChangeAspect="1"/>
          </p:cNvPicPr>
          <p:nvPr/>
        </p:nvPicPr>
        <p:blipFill>
          <a:blip r:embed="rId3"/>
          <a:stretch>
            <a:fillRect/>
          </a:stretch>
        </p:blipFill>
        <p:spPr>
          <a:xfrm>
            <a:off x="4885386" y="2337079"/>
            <a:ext cx="7250805" cy="885224"/>
          </a:xfrm>
          <a:prstGeom prst="rect">
            <a:avLst/>
          </a:prstGeom>
        </p:spPr>
      </p:pic>
      <p:pic>
        <p:nvPicPr>
          <p:cNvPr id="5" name="Picture 5" descr="A picture containing diagram&#10;&#10;Description automatically generated">
            <a:extLst>
              <a:ext uri="{FF2B5EF4-FFF2-40B4-BE49-F238E27FC236}">
                <a16:creationId xmlns:a16="http://schemas.microsoft.com/office/drawing/2014/main" id="{5E7AAFFB-902A-E25B-1C2D-87552F0B6485}"/>
              </a:ext>
            </a:extLst>
          </p:cNvPr>
          <p:cNvPicPr>
            <a:picLocks noChangeAspect="1"/>
          </p:cNvPicPr>
          <p:nvPr/>
        </p:nvPicPr>
        <p:blipFill>
          <a:blip r:embed="rId4"/>
          <a:stretch>
            <a:fillRect/>
          </a:stretch>
        </p:blipFill>
        <p:spPr>
          <a:xfrm>
            <a:off x="4831725" y="3992585"/>
            <a:ext cx="5598015" cy="965647"/>
          </a:xfrm>
          <a:prstGeom prst="rect">
            <a:avLst/>
          </a:prstGeom>
        </p:spPr>
      </p:pic>
      <p:sp>
        <p:nvSpPr>
          <p:cNvPr id="6" name="TextBox 5">
            <a:extLst>
              <a:ext uri="{FF2B5EF4-FFF2-40B4-BE49-F238E27FC236}">
                <a16:creationId xmlns:a16="http://schemas.microsoft.com/office/drawing/2014/main" id="{ABD4EBE4-5BB6-C8B5-F938-07641135247D}"/>
              </a:ext>
            </a:extLst>
          </p:cNvPr>
          <p:cNvSpPr txBox="1"/>
          <p:nvPr/>
        </p:nvSpPr>
        <p:spPr>
          <a:xfrm>
            <a:off x="4673958" y="5293753"/>
            <a:ext cx="753145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ea typeface="Meiryo"/>
            </a:endParaRPr>
          </a:p>
          <a:p>
            <a:r>
              <a:rPr lang="en-US" sz="2800">
                <a:ea typeface="Meiryo"/>
              </a:rPr>
              <a:t>Light velocity is too fast so it goes to equilibrium state before human can notice</a:t>
            </a:r>
          </a:p>
        </p:txBody>
      </p:sp>
      <p:sp>
        <p:nvSpPr>
          <p:cNvPr id="7" name="TextBox 6">
            <a:extLst>
              <a:ext uri="{FF2B5EF4-FFF2-40B4-BE49-F238E27FC236}">
                <a16:creationId xmlns:a16="http://schemas.microsoft.com/office/drawing/2014/main" id="{D9934E60-BD09-1C4D-3F78-D8E47227CDF5}"/>
              </a:ext>
            </a:extLst>
          </p:cNvPr>
          <p:cNvSpPr txBox="1"/>
          <p:nvPr/>
        </p:nvSpPr>
        <p:spPr>
          <a:xfrm>
            <a:off x="169035" y="5884035"/>
            <a:ext cx="51408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ea typeface="+mn-lt"/>
                <a:cs typeface="+mn-lt"/>
              </a:rPr>
              <a:t>Why only time independent?</a:t>
            </a:r>
            <a:endParaRPr lang="en-US" sz="2000" b="1">
              <a:solidFill>
                <a:schemeClr val="bg1"/>
              </a:solidFill>
              <a:ea typeface="Meiryo"/>
            </a:endParaRPr>
          </a:p>
        </p:txBody>
      </p:sp>
      <p:sp>
        <p:nvSpPr>
          <p:cNvPr id="9" name="TextBox 8">
            <a:extLst>
              <a:ext uri="{FF2B5EF4-FFF2-40B4-BE49-F238E27FC236}">
                <a16:creationId xmlns:a16="http://schemas.microsoft.com/office/drawing/2014/main" id="{77E1EDFC-CC4F-55AE-57F1-1B2313AEBEE7}"/>
              </a:ext>
            </a:extLst>
          </p:cNvPr>
          <p:cNvSpPr txBox="1"/>
          <p:nvPr/>
        </p:nvSpPr>
        <p:spPr>
          <a:xfrm>
            <a:off x="7426816" y="3721459"/>
            <a:ext cx="49422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FF0000"/>
                </a:solidFill>
                <a:latin typeface="Consolas"/>
                <a:ea typeface="Meiryo"/>
              </a:rPr>
              <a:t>Saved us from a lot of work!</a:t>
            </a:r>
            <a:endParaRPr lang="en-US" sz="4800" b="1">
              <a:solidFill>
                <a:srgbClr val="FF0000"/>
              </a:solidFill>
              <a:latin typeface="Consolas"/>
            </a:endParaRPr>
          </a:p>
        </p:txBody>
      </p:sp>
    </p:spTree>
    <p:extLst>
      <p:ext uri="{BB962C8B-B14F-4D97-AF65-F5344CB8AC3E}">
        <p14:creationId xmlns:p14="http://schemas.microsoft.com/office/powerpoint/2010/main" val="131777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010BA-A4B7-56CC-2B49-94B17ACA07A9}"/>
              </a:ext>
            </a:extLst>
          </p:cNvPr>
          <p:cNvSpPr>
            <a:spLocks noGrp="1"/>
          </p:cNvSpPr>
          <p:nvPr>
            <p:ph type="title"/>
          </p:nvPr>
        </p:nvSpPr>
        <p:spPr>
          <a:xfrm>
            <a:off x="1535371" y="1044054"/>
            <a:ext cx="10013709" cy="1030360"/>
          </a:xfrm>
        </p:spPr>
        <p:txBody>
          <a:bodyPr>
            <a:normAutofit/>
          </a:bodyPr>
          <a:lstStyle/>
          <a:p>
            <a:r>
              <a:rPr lang="en-US">
                <a:solidFill>
                  <a:schemeClr val="bg1"/>
                </a:solidFill>
                <a:ea typeface="Meiryo"/>
              </a:rPr>
              <a:t>How to solve Helmholtz equation?</a:t>
            </a:r>
            <a:endParaRPr lang="en-US">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A29513-ADC7-AA66-FF7E-2504513648A0}"/>
              </a:ext>
            </a:extLst>
          </p:cNvPr>
          <p:cNvSpPr>
            <a:spLocks noGrp="1"/>
          </p:cNvSpPr>
          <p:nvPr>
            <p:ph idx="1"/>
          </p:nvPr>
        </p:nvSpPr>
        <p:spPr>
          <a:xfrm>
            <a:off x="1095343" y="2240764"/>
            <a:ext cx="11094668" cy="3426158"/>
          </a:xfrm>
        </p:spPr>
        <p:txBody>
          <a:bodyPr anchor="t">
            <a:normAutofit/>
          </a:bodyPr>
          <a:lstStyle/>
          <a:p>
            <a:r>
              <a:rPr lang="en-US" sz="2800">
                <a:ea typeface="Meiryo"/>
              </a:rPr>
              <a:t>A class approach:</a:t>
            </a:r>
          </a:p>
          <a:p>
            <a:r>
              <a:rPr lang="en-US" sz="2800">
                <a:ea typeface="Meiryo"/>
              </a:rPr>
              <a:t>Turn a differential equation into a matrix operation</a:t>
            </a:r>
          </a:p>
        </p:txBody>
      </p:sp>
      <p:pic>
        <p:nvPicPr>
          <p:cNvPr id="5" name="Picture 5" descr="A picture containing diagram&#10;&#10;Description automatically generated">
            <a:extLst>
              <a:ext uri="{FF2B5EF4-FFF2-40B4-BE49-F238E27FC236}">
                <a16:creationId xmlns:a16="http://schemas.microsoft.com/office/drawing/2014/main" id="{F779BBDF-4A86-07E6-C570-22F99FE4CFE2}"/>
              </a:ext>
            </a:extLst>
          </p:cNvPr>
          <p:cNvPicPr>
            <a:picLocks noChangeAspect="1"/>
          </p:cNvPicPr>
          <p:nvPr/>
        </p:nvPicPr>
        <p:blipFill>
          <a:blip r:embed="rId2"/>
          <a:stretch>
            <a:fillRect/>
          </a:stretch>
        </p:blipFill>
        <p:spPr>
          <a:xfrm>
            <a:off x="1119947" y="4179393"/>
            <a:ext cx="5414405" cy="946984"/>
          </a:xfrm>
          <a:prstGeom prst="rect">
            <a:avLst/>
          </a:prstGeom>
        </p:spPr>
      </p:pic>
      <p:sp>
        <p:nvSpPr>
          <p:cNvPr id="9" name="Arrow: Bent-Up 8">
            <a:extLst>
              <a:ext uri="{FF2B5EF4-FFF2-40B4-BE49-F238E27FC236}">
                <a16:creationId xmlns:a16="http://schemas.microsoft.com/office/drawing/2014/main" id="{C22B8C39-6727-9784-2F71-801C2813038E}"/>
              </a:ext>
            </a:extLst>
          </p:cNvPr>
          <p:cNvSpPr/>
          <p:nvPr/>
        </p:nvSpPr>
        <p:spPr>
          <a:xfrm rot="5100000">
            <a:off x="5742412" y="5034731"/>
            <a:ext cx="998113" cy="9659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2" descr="A picture containing chart&#10;&#10;Description automatically generated">
            <a:extLst>
              <a:ext uri="{FF2B5EF4-FFF2-40B4-BE49-F238E27FC236}">
                <a16:creationId xmlns:a16="http://schemas.microsoft.com/office/drawing/2014/main" id="{65F46866-41F3-6A1B-A1B4-DB1376C1BA5E}"/>
              </a:ext>
            </a:extLst>
          </p:cNvPr>
          <p:cNvPicPr>
            <a:picLocks noChangeAspect="1"/>
          </p:cNvPicPr>
          <p:nvPr/>
        </p:nvPicPr>
        <p:blipFill>
          <a:blip r:embed="rId3"/>
          <a:stretch>
            <a:fillRect/>
          </a:stretch>
        </p:blipFill>
        <p:spPr>
          <a:xfrm>
            <a:off x="6860146" y="3706964"/>
            <a:ext cx="5029200" cy="2846241"/>
          </a:xfrm>
          <a:prstGeom prst="rect">
            <a:avLst/>
          </a:prstGeom>
        </p:spPr>
      </p:pic>
    </p:spTree>
    <p:extLst>
      <p:ext uri="{BB962C8B-B14F-4D97-AF65-F5344CB8AC3E}">
        <p14:creationId xmlns:p14="http://schemas.microsoft.com/office/powerpoint/2010/main" val="139322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44" name="Rectangle 4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con&#10;&#10;Description automatically generated">
            <a:extLst>
              <a:ext uri="{FF2B5EF4-FFF2-40B4-BE49-F238E27FC236}">
                <a16:creationId xmlns:a16="http://schemas.microsoft.com/office/drawing/2014/main" id="{F74FAF09-1025-0F8D-D490-8B3A820B4570}"/>
              </a:ext>
            </a:extLst>
          </p:cNvPr>
          <p:cNvPicPr>
            <a:picLocks noGrp="1" noChangeAspect="1"/>
          </p:cNvPicPr>
          <p:nvPr>
            <p:ph idx="1"/>
          </p:nvPr>
        </p:nvPicPr>
        <p:blipFill>
          <a:blip r:embed="rId2"/>
          <a:stretch>
            <a:fillRect/>
          </a:stretch>
        </p:blipFill>
        <p:spPr>
          <a:xfrm>
            <a:off x="5269355" y="846125"/>
            <a:ext cx="6236248" cy="3862872"/>
          </a:xfrm>
          <a:prstGeom prst="rect">
            <a:avLst/>
          </a:prstGeom>
        </p:spPr>
      </p:pic>
      <p:sp>
        <p:nvSpPr>
          <p:cNvPr id="52" name="Rectangle 51">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88F302-3D26-3225-E18F-7DBE03214F3D}"/>
              </a:ext>
            </a:extLst>
          </p:cNvPr>
          <p:cNvSpPr txBox="1"/>
          <p:nvPr/>
        </p:nvSpPr>
        <p:spPr>
          <a:xfrm>
            <a:off x="362217" y="2226971"/>
            <a:ext cx="404342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ea typeface="Meiryo"/>
              </a:rPr>
              <a:t>A png file of floor plan with only black pixel and white pixel</a:t>
            </a:r>
            <a:endParaRPr lang="en-US" sz="3200">
              <a:solidFill>
                <a:schemeClr val="bg1"/>
              </a:solidFill>
            </a:endParaRPr>
          </a:p>
        </p:txBody>
      </p:sp>
      <p:sp>
        <p:nvSpPr>
          <p:cNvPr id="7" name="TextBox 6">
            <a:extLst>
              <a:ext uri="{FF2B5EF4-FFF2-40B4-BE49-F238E27FC236}">
                <a16:creationId xmlns:a16="http://schemas.microsoft.com/office/drawing/2014/main" id="{9AE91F13-BED3-8C8C-CA65-C87395F23CA0}"/>
              </a:ext>
            </a:extLst>
          </p:cNvPr>
          <p:cNvSpPr txBox="1"/>
          <p:nvPr/>
        </p:nvSpPr>
        <p:spPr>
          <a:xfrm>
            <a:off x="5755246" y="5097887"/>
            <a:ext cx="579549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eiryo"/>
              </a:rPr>
              <a:t>381*236 pixels picture</a:t>
            </a:r>
          </a:p>
          <a:p>
            <a:endParaRPr lang="en-US" sz="2400">
              <a:ea typeface="Meiryo"/>
            </a:endParaRPr>
          </a:p>
          <a:p>
            <a:r>
              <a:rPr lang="en-US" sz="2400">
                <a:ea typeface="Meiryo"/>
              </a:rPr>
              <a:t>Will generate a </a:t>
            </a:r>
            <a:r>
              <a:rPr lang="en-US" sz="2400">
                <a:ea typeface="+mn-lt"/>
                <a:cs typeface="+mn-lt"/>
              </a:rPr>
              <a:t>381*236 matrix</a:t>
            </a:r>
            <a:endParaRPr lang="en-US" sz="2400">
              <a:ea typeface="Meiryo"/>
            </a:endParaRPr>
          </a:p>
        </p:txBody>
      </p:sp>
    </p:spTree>
    <p:extLst>
      <p:ext uri="{BB962C8B-B14F-4D97-AF65-F5344CB8AC3E}">
        <p14:creationId xmlns:p14="http://schemas.microsoft.com/office/powerpoint/2010/main" val="1680102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38" name="Rectangle 37">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413CD7F-736E-4AF7-AB2B-473CAA9E1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EDA2F5-6B28-478B-9AC4-43FE41E2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16907"/>
            <a:ext cx="12192000" cy="2374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4EF21-A938-7BFD-DAB2-EECE9A6C86EA}"/>
              </a:ext>
            </a:extLst>
          </p:cNvPr>
          <p:cNvSpPr>
            <a:spLocks noGrp="1"/>
          </p:cNvSpPr>
          <p:nvPr>
            <p:ph type="title"/>
          </p:nvPr>
        </p:nvSpPr>
        <p:spPr>
          <a:xfrm>
            <a:off x="1635102" y="4153113"/>
            <a:ext cx="9180747" cy="1248431"/>
          </a:xfrm>
        </p:spPr>
        <p:txBody>
          <a:bodyPr vert="horz" lIns="109728" tIns="109728" rIns="109728" bIns="91440" rtlCol="0" anchor="b">
            <a:normAutofit/>
          </a:bodyPr>
          <a:lstStyle/>
          <a:p>
            <a:pPr>
              <a:lnSpc>
                <a:spcPct val="125000"/>
              </a:lnSpc>
            </a:pPr>
            <a:r>
              <a:rPr lang="en-US" sz="5400" b="0" cap="all">
                <a:solidFill>
                  <a:schemeClr val="bg1"/>
                </a:solidFill>
              </a:rPr>
              <a:t>What it means?</a:t>
            </a:r>
          </a:p>
        </p:txBody>
      </p:sp>
      <p:sp>
        <p:nvSpPr>
          <p:cNvPr id="46" name="Rectangle 45">
            <a:extLst>
              <a:ext uri="{FF2B5EF4-FFF2-40B4-BE49-F238E27FC236}">
                <a16:creationId xmlns:a16="http://schemas.microsoft.com/office/drawing/2014/main" id="{701D712E-ABB9-4258-877D-9349C8577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79202"/>
            <a:ext cx="1006766" cy="2249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7528E56-1447-4C98-882B-CE262795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diagram&#10;&#10;Description automatically generated">
            <a:extLst>
              <a:ext uri="{FF2B5EF4-FFF2-40B4-BE49-F238E27FC236}">
                <a16:creationId xmlns:a16="http://schemas.microsoft.com/office/drawing/2014/main" id="{3907EBF5-4030-4F61-F36D-693EB911F43A}"/>
              </a:ext>
            </a:extLst>
          </p:cNvPr>
          <p:cNvPicPr>
            <a:picLocks noGrp="1" noChangeAspect="1"/>
          </p:cNvPicPr>
          <p:nvPr>
            <p:ph idx="1"/>
          </p:nvPr>
        </p:nvPicPr>
        <p:blipFill>
          <a:blip r:embed="rId2"/>
          <a:stretch>
            <a:fillRect/>
          </a:stretch>
        </p:blipFill>
        <p:spPr>
          <a:xfrm>
            <a:off x="1152144" y="47421"/>
            <a:ext cx="10072264" cy="1762645"/>
          </a:xfrm>
          <a:prstGeom prst="rect">
            <a:avLst/>
          </a:prstGeom>
        </p:spPr>
      </p:pic>
      <p:sp>
        <p:nvSpPr>
          <p:cNvPr id="6" name="Arrow: Down 5">
            <a:extLst>
              <a:ext uri="{FF2B5EF4-FFF2-40B4-BE49-F238E27FC236}">
                <a16:creationId xmlns:a16="http://schemas.microsoft.com/office/drawing/2014/main" id="{ECE3CB9C-BF35-3C48-8931-5A50F872453D}"/>
              </a:ext>
            </a:extLst>
          </p:cNvPr>
          <p:cNvSpPr/>
          <p:nvPr/>
        </p:nvSpPr>
        <p:spPr>
          <a:xfrm>
            <a:off x="6353576" y="1714499"/>
            <a:ext cx="472225" cy="3541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2ACAFA-1062-5B91-AE4A-8C01B35F6EE4}"/>
              </a:ext>
            </a:extLst>
          </p:cNvPr>
          <p:cNvSpPr txBox="1"/>
          <p:nvPr/>
        </p:nvSpPr>
        <p:spPr>
          <a:xfrm>
            <a:off x="5468154" y="2197458"/>
            <a:ext cx="32170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eiryo"/>
              </a:rPr>
              <a:t>Refractive index</a:t>
            </a:r>
          </a:p>
          <a:p>
            <a:endParaRPr lang="en-US" sz="2400">
              <a:ea typeface="Meiryo"/>
            </a:endParaRPr>
          </a:p>
        </p:txBody>
      </p:sp>
      <p:pic>
        <p:nvPicPr>
          <p:cNvPr id="9" name="Picture 10" descr="Text&#10;&#10;Description automatically generated">
            <a:extLst>
              <a:ext uri="{FF2B5EF4-FFF2-40B4-BE49-F238E27FC236}">
                <a16:creationId xmlns:a16="http://schemas.microsoft.com/office/drawing/2014/main" id="{5DD95917-6E16-6FB0-4AA7-290913998C02}"/>
              </a:ext>
            </a:extLst>
          </p:cNvPr>
          <p:cNvPicPr>
            <a:picLocks noChangeAspect="1"/>
          </p:cNvPicPr>
          <p:nvPr/>
        </p:nvPicPr>
        <p:blipFill>
          <a:blip r:embed="rId3"/>
          <a:stretch>
            <a:fillRect/>
          </a:stretch>
        </p:blipFill>
        <p:spPr>
          <a:xfrm>
            <a:off x="5523628" y="2615016"/>
            <a:ext cx="1552575" cy="619125"/>
          </a:xfrm>
          <a:prstGeom prst="rect">
            <a:avLst/>
          </a:prstGeom>
        </p:spPr>
      </p:pic>
      <p:pic>
        <p:nvPicPr>
          <p:cNvPr id="11" name="Picture 12" descr="A picture containing text&#10;&#10;Description automatically generated">
            <a:extLst>
              <a:ext uri="{FF2B5EF4-FFF2-40B4-BE49-F238E27FC236}">
                <a16:creationId xmlns:a16="http://schemas.microsoft.com/office/drawing/2014/main" id="{A6985D97-B97A-AB8D-4781-A13EA66E3E77}"/>
              </a:ext>
            </a:extLst>
          </p:cNvPr>
          <p:cNvPicPr>
            <a:picLocks noChangeAspect="1"/>
          </p:cNvPicPr>
          <p:nvPr/>
        </p:nvPicPr>
        <p:blipFill>
          <a:blip r:embed="rId4"/>
          <a:stretch>
            <a:fillRect/>
          </a:stretch>
        </p:blipFill>
        <p:spPr>
          <a:xfrm>
            <a:off x="5518597" y="3287361"/>
            <a:ext cx="3515931" cy="487193"/>
          </a:xfrm>
          <a:prstGeom prst="rect">
            <a:avLst/>
          </a:prstGeom>
        </p:spPr>
      </p:pic>
      <p:sp>
        <p:nvSpPr>
          <p:cNvPr id="13" name="Arrow: Down 12">
            <a:extLst>
              <a:ext uri="{FF2B5EF4-FFF2-40B4-BE49-F238E27FC236}">
                <a16:creationId xmlns:a16="http://schemas.microsoft.com/office/drawing/2014/main" id="{BCEEE9BD-2430-67D6-BF6D-A701FEAEFFF0}"/>
              </a:ext>
            </a:extLst>
          </p:cNvPr>
          <p:cNvSpPr/>
          <p:nvPr/>
        </p:nvSpPr>
        <p:spPr>
          <a:xfrm>
            <a:off x="10316514" y="1341549"/>
            <a:ext cx="461492" cy="4292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3647344-0FB5-C673-3847-CDC02AE92A45}"/>
              </a:ext>
            </a:extLst>
          </p:cNvPr>
          <p:cNvSpPr txBox="1"/>
          <p:nvPr/>
        </p:nvSpPr>
        <p:spPr>
          <a:xfrm>
            <a:off x="8940084" y="1824507"/>
            <a:ext cx="30667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eiryo"/>
              </a:rPr>
              <a:t>Source distribution</a:t>
            </a:r>
            <a:endParaRPr lang="en-US" sz="2400" err="1"/>
          </a:p>
        </p:txBody>
      </p:sp>
      <p:sp>
        <p:nvSpPr>
          <p:cNvPr id="17" name="TextBox 16">
            <a:extLst>
              <a:ext uri="{FF2B5EF4-FFF2-40B4-BE49-F238E27FC236}">
                <a16:creationId xmlns:a16="http://schemas.microsoft.com/office/drawing/2014/main" id="{C686C701-18B7-ECCD-B59E-EFA7A68E7FE2}"/>
              </a:ext>
            </a:extLst>
          </p:cNvPr>
          <p:cNvSpPr txBox="1"/>
          <p:nvPr/>
        </p:nvSpPr>
        <p:spPr>
          <a:xfrm>
            <a:off x="1075923" y="2336978"/>
            <a:ext cx="454248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0000"/>
                </a:solidFill>
                <a:ea typeface="Meiryo"/>
              </a:rPr>
              <a:t>In maxwell theory, n is a complex number!</a:t>
            </a:r>
            <a:endParaRPr lang="en-US" sz="2800" b="1">
              <a:solidFill>
                <a:srgbClr val="FF0000"/>
              </a:solidFill>
            </a:endParaRPr>
          </a:p>
        </p:txBody>
      </p:sp>
    </p:spTree>
    <p:extLst>
      <p:ext uri="{BB962C8B-B14F-4D97-AF65-F5344CB8AC3E}">
        <p14:creationId xmlns:p14="http://schemas.microsoft.com/office/powerpoint/2010/main" val="37776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ShojiVTI">
  <a:themeElements>
    <a:clrScheme name="AnalogousFromDarkSeedLeftStep">
      <a:dk1>
        <a:srgbClr val="000000"/>
      </a:dk1>
      <a:lt1>
        <a:srgbClr val="FFFFFF"/>
      </a:lt1>
      <a:dk2>
        <a:srgbClr val="181734"/>
      </a:dk2>
      <a:lt2>
        <a:srgbClr val="F0F3F2"/>
      </a:lt2>
      <a:accent1>
        <a:srgbClr val="E72971"/>
      </a:accent1>
      <a:accent2>
        <a:srgbClr val="D517AE"/>
      </a:accent2>
      <a:accent3>
        <a:srgbClr val="BF29E7"/>
      </a:accent3>
      <a:accent4>
        <a:srgbClr val="5E17D5"/>
      </a:accent4>
      <a:accent5>
        <a:srgbClr val="2932E7"/>
      </a:accent5>
      <a:accent6>
        <a:srgbClr val="176FD5"/>
      </a:accent6>
      <a:hlink>
        <a:srgbClr val="6355C6"/>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42</Slides>
  <Notes>0</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ShojiVTI</vt:lpstr>
      <vt:lpstr>PowerPoint Presentation</vt:lpstr>
      <vt:lpstr>radiation</vt:lpstr>
      <vt:lpstr>Presentation Flow</vt:lpstr>
      <vt:lpstr>Inspiration</vt:lpstr>
      <vt:lpstr>Physical Algorithm-how electric-magnetic wave transmit?</vt:lpstr>
      <vt:lpstr>After maxwell</vt:lpstr>
      <vt:lpstr>How to solve Helmholtz equation?</vt:lpstr>
      <vt:lpstr>PowerPoint Presentation</vt:lpstr>
      <vt:lpstr>What it means?</vt:lpstr>
      <vt:lpstr>PowerPoint Presentation</vt:lpstr>
      <vt:lpstr>What we need to do is we know A and C we need to get B</vt:lpstr>
      <vt:lpstr>Change  a matrix-matrix multiply into  a matrix-vector multiply</vt:lpstr>
      <vt:lpstr>After a very complicated but exciting algorithm </vt:lpstr>
      <vt:lpstr>The matrix is too big for computer to solve directly</vt:lpstr>
      <vt:lpstr>Major Computation Requirement</vt:lpstr>
      <vt:lpstr>PowerPoint Presentation</vt:lpstr>
      <vt:lpstr>PowerPoint Presentation</vt:lpstr>
      <vt:lpstr>PowerPoint Presentation</vt:lpstr>
      <vt:lpstr>Interface with other Languages</vt:lpstr>
      <vt:lpstr>PowerPoint Presentation</vt:lpstr>
      <vt:lpstr>Java Native Interface(JNI)</vt:lpstr>
      <vt:lpstr>PowerPoint Presentation</vt:lpstr>
      <vt:lpstr>PowerPoint Presentation</vt:lpstr>
      <vt:lpstr>PowerPoint Presentation</vt:lpstr>
      <vt:lpstr>Program Flow</vt:lpstr>
      <vt:lpstr>DEMO</vt:lpstr>
      <vt:lpstr>Challenges Faced while developing UI</vt:lpstr>
      <vt:lpstr>Challenges</vt:lpstr>
      <vt:lpstr>Using static variables</vt:lpstr>
      <vt:lpstr>Getting Router Position -&gt; Using Pane -&gt; ImageViwer -&gt; Image</vt:lpstr>
      <vt:lpstr>Developing HeatMap</vt:lpstr>
      <vt:lpstr>Concepts Covered</vt:lpstr>
      <vt:lpstr>Tools Used</vt:lpstr>
      <vt:lpstr>Repository</vt:lpstr>
      <vt:lpstr>Tools Used</vt:lpstr>
      <vt:lpstr>Task Management</vt:lpstr>
      <vt:lpstr>Tools Used</vt:lpstr>
      <vt:lpstr>Implementation Issues between Mac and Windows</vt:lpstr>
      <vt:lpstr>Front-End Issues with Calculations </vt:lpstr>
      <vt:lpstr>Multi-Threading </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2022-12-09T01:55:36Z</dcterms:created>
  <dcterms:modified xsi:type="dcterms:W3CDTF">2022-12-19T18:35:01Z</dcterms:modified>
</cp:coreProperties>
</file>